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61" r:id="rId5"/>
    <p:sldId id="360" r:id="rId6"/>
    <p:sldId id="275" r:id="rId7"/>
    <p:sldId id="276" r:id="rId8"/>
    <p:sldId id="277" r:id="rId9"/>
    <p:sldId id="278" r:id="rId10"/>
    <p:sldId id="336" r:id="rId11"/>
    <p:sldId id="359" r:id="rId12"/>
    <p:sldId id="279" r:id="rId13"/>
    <p:sldId id="280" r:id="rId14"/>
    <p:sldId id="281" r:id="rId15"/>
    <p:sldId id="283" r:id="rId16"/>
    <p:sldId id="295" r:id="rId17"/>
    <p:sldId id="337" r:id="rId18"/>
    <p:sldId id="331" r:id="rId19"/>
    <p:sldId id="332" r:id="rId20"/>
    <p:sldId id="338" r:id="rId21"/>
    <p:sldId id="335" r:id="rId22"/>
    <p:sldId id="333" r:id="rId23"/>
    <p:sldId id="33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671"/>
  </p:normalViewPr>
  <p:slideViewPr>
    <p:cSldViewPr>
      <p:cViewPr varScale="1">
        <p:scale>
          <a:sx n="77" d="100"/>
          <a:sy n="77" d="100"/>
        </p:scale>
        <p:origin x="184" y="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57E84-0C23-2E4C-8734-9E93CE3E7C7B}" type="datetimeFigureOut">
              <a:rPr lang="en-US" smtClean="0"/>
              <a:t>10/25/18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295FD-1EC0-3440-812F-DB710A6FC4C1}" type="slidenum">
              <a:rPr lang="en-US" smtClean="0"/>
              <a:t>‹#›</a:t>
            </a:fld>
            <a:endParaRPr lang="en-US"/>
          </a:p>
        </p:txBody>
      </p:sp>
    </p:spTree>
    <p:extLst>
      <p:ext uri="{BB962C8B-B14F-4D97-AF65-F5344CB8AC3E}">
        <p14:creationId xmlns:p14="http://schemas.microsoft.com/office/powerpoint/2010/main" val="1297738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F2F22-8513-4A9A-9BD5-E65C4BEF1DA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B346A9-E8BA-4B9C-BD13-71DFFCE7A0C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5BDF3F-4F89-42C2-8DAE-738C5E3F556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DA186A7-51CA-4D40-A27B-340BEE38431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EC47DE7-A61F-49D5-A80C-59A46B10342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E323C39-413A-47D1-8A54-B089CE9F8E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3AC5CD-AF0F-43B6-9D0E-D7449DC5F7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B8AF45-57EF-41F5-BB16-9BDBC019C3D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7F69F7-18DF-4864-93D4-C76050DFD9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60883C-5C89-42B4-92A1-B6C025D0AE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4FDEA0C-778B-4FBD-9812-86DA782CA04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62151F-A42E-4AB5-9B3A-5C7A680DFFE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997010-B0F3-47B4-8032-B8FB2F4469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902D36-6EFD-4240-9C92-52FE7F1BAD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5BDDC4-FBD9-4EAB-9AE6-7A05E1FB40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fOki3qAZe4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Uw7Ie_vNO7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s://www.youtube.com/watch?v=8HFiSUjEzVs"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Latin_American_independence_countries.png"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7C99-ACC9-7E48-9E98-4DE3B9458567}"/>
              </a:ext>
            </a:extLst>
          </p:cNvPr>
          <p:cNvSpPr>
            <a:spLocks noGrp="1"/>
          </p:cNvSpPr>
          <p:nvPr>
            <p:ph type="title"/>
          </p:nvPr>
        </p:nvSpPr>
        <p:spPr>
          <a:xfrm>
            <a:off x="457200" y="533400"/>
            <a:ext cx="8229600" cy="1143000"/>
          </a:xfrm>
        </p:spPr>
        <p:txBody>
          <a:bodyPr/>
          <a:lstStyle/>
          <a:p>
            <a:r>
              <a:rPr lang="en-US" dirty="0"/>
              <a:t>Latin American Revolution &amp; Napoleon </a:t>
            </a:r>
          </a:p>
        </p:txBody>
      </p:sp>
    </p:spTree>
    <p:extLst>
      <p:ext uri="{BB962C8B-B14F-4D97-AF65-F5344CB8AC3E}">
        <p14:creationId xmlns:p14="http://schemas.microsoft.com/office/powerpoint/2010/main" val="252486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85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2">
            <a:extLst>
              <a:ext uri="{FF2B5EF4-FFF2-40B4-BE49-F238E27FC236}">
                <a16:creationId xmlns:a16="http://schemas.microsoft.com/office/drawing/2014/main" id="{45B605FC-B7B6-9041-B031-BB0D2BED1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310" y="15815"/>
            <a:ext cx="2530090" cy="69795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sz="4000"/>
              <a:t>Napoleon</a:t>
            </a:r>
          </a:p>
        </p:txBody>
      </p:sp>
      <p:sp>
        <p:nvSpPr>
          <p:cNvPr id="54275" name="Rectangle 3"/>
          <p:cNvSpPr>
            <a:spLocks noGrp="1" noChangeArrowheads="1"/>
          </p:cNvSpPr>
          <p:nvPr>
            <p:ph type="body" idx="1"/>
          </p:nvPr>
        </p:nvSpPr>
        <p:spPr>
          <a:xfrm>
            <a:off x="457200" y="1219200"/>
            <a:ext cx="8229600" cy="4906963"/>
          </a:xfrm>
        </p:spPr>
        <p:txBody>
          <a:bodyPr/>
          <a:lstStyle/>
          <a:p>
            <a:r>
              <a:rPr lang="en-US" dirty="0"/>
              <a:t>Prominent lieutenant in French Army- military genius </a:t>
            </a:r>
          </a:p>
          <a:p>
            <a:r>
              <a:rPr lang="en-US" dirty="0"/>
              <a:t>won several key victories for France during the 1790s (Austria &amp; Italy)</a:t>
            </a:r>
          </a:p>
          <a:p>
            <a:r>
              <a:rPr lang="en-US" dirty="0"/>
              <a:t>Napoleon found the post revolutionary Directory in disarray </a:t>
            </a:r>
          </a:p>
          <a:p>
            <a:r>
              <a:rPr lang="en-US" dirty="0"/>
              <a:t>1799- coup d'état – claimed dictatorship</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43000"/>
          </a:xfrm>
        </p:spPr>
        <p:txBody>
          <a:bodyPr/>
          <a:lstStyle/>
          <a:p>
            <a:r>
              <a:rPr lang="en-US" sz="4000"/>
              <a:t>Napoleon</a:t>
            </a:r>
          </a:p>
        </p:txBody>
      </p:sp>
      <p:sp>
        <p:nvSpPr>
          <p:cNvPr id="57348" name="Rectangle 4"/>
          <p:cNvSpPr>
            <a:spLocks noGrp="1" noChangeArrowheads="1"/>
          </p:cNvSpPr>
          <p:nvPr>
            <p:ph sz="half" idx="1"/>
          </p:nvPr>
        </p:nvSpPr>
        <p:spPr/>
        <p:txBody>
          <a:bodyPr/>
          <a:lstStyle/>
          <a:p>
            <a:endParaRPr lang="en-US" sz="2800"/>
          </a:p>
        </p:txBody>
      </p:sp>
      <p:sp>
        <p:nvSpPr>
          <p:cNvPr id="57349" name="Rectangle 5"/>
          <p:cNvSpPr>
            <a:spLocks noGrp="1" noChangeArrowheads="1"/>
          </p:cNvSpPr>
          <p:nvPr>
            <p:ph type="body" sz="half" idx="2"/>
          </p:nvPr>
        </p:nvSpPr>
        <p:spPr/>
        <p:txBody>
          <a:bodyPr/>
          <a:lstStyle/>
          <a:p>
            <a:r>
              <a:rPr lang="en-US" sz="2800" dirty="0"/>
              <a:t>In 1804  crowned Emperor of France</a:t>
            </a:r>
          </a:p>
          <a:p>
            <a:r>
              <a:rPr lang="en-US" sz="2800" dirty="0"/>
              <a:t>His next move was to expand France’s power throughout the World</a:t>
            </a:r>
          </a:p>
          <a:p>
            <a:endParaRPr lang="en-US" sz="2800" dirty="0"/>
          </a:p>
        </p:txBody>
      </p:sp>
      <p:pic>
        <p:nvPicPr>
          <p:cNvPr id="57351" name="Picture 7" descr="Napoleon_Great"/>
          <p:cNvPicPr>
            <a:picLocks noChangeAspect="1" noChangeArrowheads="1"/>
          </p:cNvPicPr>
          <p:nvPr/>
        </p:nvPicPr>
        <p:blipFill>
          <a:blip r:embed="rId2" cstate="print"/>
          <a:srcRect/>
          <a:stretch>
            <a:fillRect/>
          </a:stretch>
        </p:blipFill>
        <p:spPr bwMode="auto">
          <a:xfrm>
            <a:off x="381000" y="1295400"/>
            <a:ext cx="4114800" cy="51720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D6688F-1018-4149-9BA5-F0D73DEE1E5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9D65D5F0-277C-F245-8823-71E9F16C0582}"/>
              </a:ext>
            </a:extLst>
          </p:cNvPr>
          <p:cNvSpPr>
            <a:spLocks noGrp="1"/>
          </p:cNvSpPr>
          <p:nvPr>
            <p:ph idx="1"/>
          </p:nvPr>
        </p:nvSpPr>
        <p:spPr/>
        <p:txBody>
          <a:bodyPr/>
          <a:lstStyle/>
          <a:p>
            <a:r>
              <a:rPr lang="en-US" dirty="0"/>
              <a:t>Between 1805 and 1813 Napoleon conquered much of Europe</a:t>
            </a:r>
          </a:p>
          <a:p>
            <a:pPr lvl="1"/>
            <a:r>
              <a:rPr lang="en-US" dirty="0"/>
              <a:t>France, Netherlands, Italy, Switzerland</a:t>
            </a:r>
          </a:p>
          <a:p>
            <a:pPr lvl="1"/>
            <a:r>
              <a:rPr lang="en-US" dirty="0"/>
              <a:t>Large influence over Russia, Prussia, Austria</a:t>
            </a:r>
          </a:p>
          <a:p>
            <a:pPr lvl="1"/>
            <a:endParaRPr lang="en-US" dirty="0"/>
          </a:p>
        </p:txBody>
      </p:sp>
    </p:spTree>
    <p:extLst>
      <p:ext uri="{BB962C8B-B14F-4D97-AF65-F5344CB8AC3E}">
        <p14:creationId xmlns:p14="http://schemas.microsoft.com/office/powerpoint/2010/main" val="181347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D:\assets\maps\WHSv3_230102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81000"/>
            <a:ext cx="60388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77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Napoleon’s Achievements </a:t>
            </a:r>
          </a:p>
        </p:txBody>
      </p:sp>
      <p:sp>
        <p:nvSpPr>
          <p:cNvPr id="3" name="Content Placeholder 2"/>
          <p:cNvSpPr>
            <a:spLocks noGrp="1"/>
          </p:cNvSpPr>
          <p:nvPr>
            <p:ph idx="1"/>
          </p:nvPr>
        </p:nvSpPr>
        <p:spPr>
          <a:xfrm>
            <a:off x="457200" y="1066800"/>
            <a:ext cx="8229600" cy="5059363"/>
          </a:xfrm>
        </p:spPr>
        <p:txBody>
          <a:bodyPr>
            <a:normAutofit/>
          </a:bodyPr>
          <a:lstStyle/>
          <a:p>
            <a:endParaRPr lang="en-US" sz="2000" dirty="0"/>
          </a:p>
          <a:p>
            <a:r>
              <a:rPr lang="en-US" sz="2000" dirty="0"/>
              <a:t>National Banking System</a:t>
            </a:r>
          </a:p>
          <a:p>
            <a:r>
              <a:rPr lang="en-US" sz="2000" dirty="0" err="1"/>
              <a:t>Lycees</a:t>
            </a:r>
            <a:r>
              <a:rPr lang="en-US" sz="2000" dirty="0"/>
              <a:t> – Secondary schools</a:t>
            </a:r>
          </a:p>
          <a:p>
            <a:r>
              <a:rPr lang="en-US" sz="2000" dirty="0"/>
              <a:t>Concordat (Agreement) with Pope Pius VII to restore Catholicism to France</a:t>
            </a:r>
          </a:p>
          <a:p>
            <a:r>
              <a:rPr lang="en-US" sz="2000" dirty="0"/>
              <a:t>Napoleonic Code – law code to systemize France</a:t>
            </a:r>
          </a:p>
          <a:p>
            <a:pPr lvl="1"/>
            <a:r>
              <a:rPr lang="en-US" sz="1800" dirty="0"/>
              <a:t>Limited liberty but promoted order and authority (social contract)</a:t>
            </a:r>
          </a:p>
          <a:p>
            <a:r>
              <a:rPr lang="en-US" sz="2000" dirty="0"/>
              <a:t>Attempted to maintain control over Haiti and New France – not successful</a:t>
            </a:r>
          </a:p>
          <a:p>
            <a:pPr lvl="1"/>
            <a:r>
              <a:rPr lang="en-US" sz="1800" dirty="0"/>
              <a:t>Sold Louisiana territory to Jefferson (now president) in 1803 for 15 million dollars</a:t>
            </a:r>
          </a:p>
          <a:p>
            <a:pPr lvl="1"/>
            <a:r>
              <a:rPr lang="en-US" sz="1800" dirty="0"/>
              <a:t>With his sights lost in the New World he turns to try to conquer Britain … doesn’t work </a:t>
            </a:r>
          </a:p>
          <a:p>
            <a:pPr lvl="2"/>
            <a:r>
              <a:rPr lang="en-US" sz="1600" dirty="0"/>
              <a:t>Only defeat was the Battle of Trafalgar (naval battle lost to GB – had superior navy)</a:t>
            </a:r>
          </a:p>
        </p:txBody>
      </p:sp>
      <p:pic>
        <p:nvPicPr>
          <p:cNvPr id="7170" name="Picture 2" descr="C:\Users\bnd15556\AppData\Local\Microsoft\Windows\Temporary Internet Files\Content.IE5\D108TJLA\MC900036476[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69073" y="1066800"/>
            <a:ext cx="1127437"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nd15556\AppData\Local\Microsoft\Windows\Temporary Internet Files\Content.IE5\D108TJLA\MC90044038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1825" y="5749562"/>
            <a:ext cx="10858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Program Files\Microsoft Office\MEDIA\CAGCAT10\j0217698.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79274" y="5841459"/>
            <a:ext cx="903195" cy="87531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bnd15556\AppData\Local\Microsoft\Windows\Temporary Internet Files\Content.IE5\TPAXUNO5\MC900297161[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78958" y="5868206"/>
            <a:ext cx="907542" cy="848563"/>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bnd15556\AppData\Local\Microsoft\Windows\Temporary Internet Files\Content.IE5\1OXPJ63G\MC900351700[1].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85667" y="5772150"/>
            <a:ext cx="821687" cy="93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7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Downfall of Napoleon</a:t>
            </a:r>
          </a:p>
        </p:txBody>
      </p:sp>
      <p:sp>
        <p:nvSpPr>
          <p:cNvPr id="3" name="Content Placeholder 2"/>
          <p:cNvSpPr>
            <a:spLocks noGrp="1"/>
          </p:cNvSpPr>
          <p:nvPr>
            <p:ph idx="1"/>
          </p:nvPr>
        </p:nvSpPr>
        <p:spPr/>
        <p:txBody>
          <a:bodyPr>
            <a:normAutofit fontScale="85000" lnSpcReduction="20000"/>
          </a:bodyPr>
          <a:lstStyle/>
          <a:p>
            <a:r>
              <a:rPr lang="en-US" dirty="0"/>
              <a:t>3 KEY MISTAKES</a:t>
            </a:r>
          </a:p>
          <a:p>
            <a:pPr lvl="1"/>
            <a:r>
              <a:rPr lang="en-US" dirty="0"/>
              <a:t>Continental System</a:t>
            </a:r>
          </a:p>
          <a:p>
            <a:pPr lvl="1"/>
            <a:r>
              <a:rPr lang="en-US" dirty="0"/>
              <a:t>Peninsular war</a:t>
            </a:r>
          </a:p>
          <a:p>
            <a:pPr lvl="1"/>
            <a:r>
              <a:rPr lang="en-US" dirty="0"/>
              <a:t>Invasion of Russia</a:t>
            </a:r>
          </a:p>
          <a:p>
            <a:r>
              <a:rPr lang="en-US" dirty="0"/>
              <a:t>April 1814 – Napoleon surrenders – banished to Mediterranean island</a:t>
            </a:r>
          </a:p>
          <a:p>
            <a:r>
              <a:rPr lang="en-US" dirty="0"/>
              <a:t>March 1815 – Returns to France and people support him </a:t>
            </a:r>
          </a:p>
          <a:p>
            <a:pPr lvl="1"/>
            <a:r>
              <a:rPr lang="en-US" dirty="0"/>
              <a:t>Defeated at Waterloo – known as Napoleon’s Hundred Days (last 100 days)</a:t>
            </a:r>
          </a:p>
          <a:p>
            <a:pPr lvl="2"/>
            <a:r>
              <a:rPr lang="en-US" dirty="0"/>
              <a:t>Exiled to South America this time – dies there</a:t>
            </a:r>
          </a:p>
          <a:p>
            <a:pPr lvl="2"/>
            <a:r>
              <a:rPr lang="en-US" dirty="0">
                <a:hlinkClick r:id="rId2"/>
              </a:rPr>
              <a:t>Napoleon</a:t>
            </a:r>
            <a:endParaRPr lang="en-US" dirty="0"/>
          </a:p>
        </p:txBody>
      </p:sp>
    </p:spTree>
    <p:extLst>
      <p:ext uri="{BB962C8B-B14F-4D97-AF65-F5344CB8AC3E}">
        <p14:creationId xmlns:p14="http://schemas.microsoft.com/office/powerpoint/2010/main" val="374465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557213"/>
            <a:ext cx="859155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74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p>
        </p:txBody>
      </p:sp>
      <p:sp>
        <p:nvSpPr>
          <p:cNvPr id="3" name="Content Placeholder 2"/>
          <p:cNvSpPr>
            <a:spLocks noGrp="1"/>
          </p:cNvSpPr>
          <p:nvPr>
            <p:ph idx="1"/>
          </p:nvPr>
        </p:nvSpPr>
        <p:spPr/>
        <p:txBody>
          <a:bodyPr/>
          <a:lstStyle/>
          <a:p>
            <a:r>
              <a:rPr lang="en-US" i="1" dirty="0"/>
              <a:t>“Ideas about the basis of power and authority had changed permanently as a result of the French Revolution. More and more, people saw democracy as the best way to ensure equality and justice for all. The French Revolution, then, changed the social attitudes and assumptions that had dominated Europe for centuries. A NEW ERA HAD BEGUN.”</a:t>
            </a:r>
          </a:p>
          <a:p>
            <a:pPr lvl="1"/>
            <a:r>
              <a:rPr lang="en-US" dirty="0"/>
              <a:t>Pg. 675</a:t>
            </a:r>
          </a:p>
        </p:txBody>
      </p:sp>
    </p:spTree>
    <p:extLst>
      <p:ext uri="{BB962C8B-B14F-4D97-AF65-F5344CB8AC3E}">
        <p14:creationId xmlns:p14="http://schemas.microsoft.com/office/powerpoint/2010/main" val="50223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 of Vienna</a:t>
            </a:r>
          </a:p>
        </p:txBody>
      </p:sp>
      <p:sp>
        <p:nvSpPr>
          <p:cNvPr id="3" name="Content Placeholder 2"/>
          <p:cNvSpPr>
            <a:spLocks noGrp="1"/>
          </p:cNvSpPr>
          <p:nvPr>
            <p:ph idx="1"/>
          </p:nvPr>
        </p:nvSpPr>
        <p:spPr/>
        <p:txBody>
          <a:bodyPr>
            <a:normAutofit fontScale="70000" lnSpcReduction="20000"/>
          </a:bodyPr>
          <a:lstStyle/>
          <a:p>
            <a:r>
              <a:rPr lang="en-US" dirty="0"/>
              <a:t>1814-15</a:t>
            </a:r>
          </a:p>
          <a:p>
            <a:r>
              <a:rPr lang="en-US" dirty="0"/>
              <a:t>Goal: New European Order – “one of collective security and stability for the continent”</a:t>
            </a:r>
          </a:p>
          <a:p>
            <a:r>
              <a:rPr lang="en-US" dirty="0"/>
              <a:t>8 months and 5 superpowers (Russia, Prussia, Austria, Great Britain, and France)</a:t>
            </a:r>
          </a:p>
          <a:p>
            <a:r>
              <a:rPr lang="en-US" dirty="0"/>
              <a:t>Minister </a:t>
            </a:r>
            <a:r>
              <a:rPr lang="en-US" dirty="0" err="1"/>
              <a:t>Klemons</a:t>
            </a:r>
            <a:r>
              <a:rPr lang="en-US" dirty="0"/>
              <a:t> von Metternich (Austria) emerged as a significant leader at the meetings.</a:t>
            </a:r>
          </a:p>
          <a:p>
            <a:r>
              <a:rPr lang="en-US" dirty="0"/>
              <a:t>Actions: </a:t>
            </a:r>
          </a:p>
          <a:p>
            <a:pPr lvl="1"/>
            <a:r>
              <a:rPr lang="en-US" dirty="0"/>
              <a:t>Make small countries around France larger</a:t>
            </a:r>
          </a:p>
          <a:p>
            <a:pPr lvl="1"/>
            <a:r>
              <a:rPr lang="en-US" dirty="0"/>
              <a:t>Legitimacy – restore families to the throne</a:t>
            </a:r>
          </a:p>
          <a:p>
            <a:r>
              <a:rPr lang="en-US" dirty="0"/>
              <a:t>Results: </a:t>
            </a:r>
          </a:p>
          <a:p>
            <a:pPr lvl="1"/>
            <a:r>
              <a:rPr lang="en-US" dirty="0"/>
              <a:t>C. and E. Europe return to Absolutism </a:t>
            </a:r>
          </a:p>
          <a:p>
            <a:pPr lvl="1"/>
            <a:r>
              <a:rPr lang="en-US" dirty="0"/>
              <a:t>FR and GB will be a constitutional monarchy</a:t>
            </a:r>
          </a:p>
          <a:p>
            <a:pPr lvl="1"/>
            <a:r>
              <a:rPr lang="en-US" dirty="0"/>
              <a:t>1815 – Holy Alliance between Russia, Prussia, and Austria </a:t>
            </a:r>
          </a:p>
        </p:txBody>
      </p:sp>
    </p:spTree>
    <p:extLst>
      <p:ext uri="{BB962C8B-B14F-4D97-AF65-F5344CB8AC3E}">
        <p14:creationId xmlns:p14="http://schemas.microsoft.com/office/powerpoint/2010/main" val="1008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4CB038-9C76-454D-A888-19E75DF06099}"/>
              </a:ext>
            </a:extLst>
          </p:cNvPr>
          <p:cNvPicPr>
            <a:picLocks noChangeAspect="1"/>
          </p:cNvPicPr>
          <p:nvPr/>
        </p:nvPicPr>
        <p:blipFill rotWithShape="1">
          <a:blip r:embed="rId2"/>
          <a:srcRect/>
          <a:stretch/>
        </p:blipFill>
        <p:spPr>
          <a:xfrm>
            <a:off x="2336804" y="1752600"/>
            <a:ext cx="6807195" cy="5105400"/>
          </a:xfrm>
          <a:prstGeom prst="rect">
            <a:avLst/>
          </a:prstGeom>
        </p:spPr>
      </p:pic>
      <p:sp>
        <p:nvSpPr>
          <p:cNvPr id="8" name="Content Placeholder 7">
            <a:extLst>
              <a:ext uri="{FF2B5EF4-FFF2-40B4-BE49-F238E27FC236}">
                <a16:creationId xmlns:a16="http://schemas.microsoft.com/office/drawing/2014/main" id="{AB7680B8-09FE-C942-BBBB-7D918C8E3251}"/>
              </a:ext>
            </a:extLst>
          </p:cNvPr>
          <p:cNvSpPr>
            <a:spLocks noGrp="1"/>
          </p:cNvSpPr>
          <p:nvPr>
            <p:ph idx="1"/>
          </p:nvPr>
        </p:nvSpPr>
        <p:spPr>
          <a:xfrm>
            <a:off x="279404" y="838200"/>
            <a:ext cx="2057400" cy="4525963"/>
          </a:xfrm>
        </p:spPr>
        <p:txBody>
          <a:bodyPr/>
          <a:lstStyle/>
          <a:p>
            <a:r>
              <a:rPr lang="en-US" dirty="0"/>
              <a:t>First 10</a:t>
            </a:r>
          </a:p>
        </p:txBody>
      </p:sp>
    </p:spTree>
    <p:extLst>
      <p:ext uri="{BB962C8B-B14F-4D97-AF65-F5344CB8AC3E}">
        <p14:creationId xmlns:p14="http://schemas.microsoft.com/office/powerpoint/2010/main" val="41006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38150"/>
            <a:ext cx="8601075"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lstStyle/>
          <a:p>
            <a:r>
              <a:rPr lang="en-US" sz="3200" dirty="0"/>
              <a:t>Haitian Revolution- causes</a:t>
            </a:r>
          </a:p>
        </p:txBody>
      </p:sp>
      <p:sp>
        <p:nvSpPr>
          <p:cNvPr id="43014" name="Rectangle 6"/>
          <p:cNvSpPr>
            <a:spLocks noGrp="1" noChangeArrowheads="1"/>
          </p:cNvSpPr>
          <p:nvPr>
            <p:ph type="body" sz="half" idx="1"/>
          </p:nvPr>
        </p:nvSpPr>
        <p:spPr>
          <a:xfrm>
            <a:off x="0" y="1143000"/>
            <a:ext cx="4267200" cy="5486400"/>
          </a:xfrm>
        </p:spPr>
        <p:txBody>
          <a:bodyPr/>
          <a:lstStyle/>
          <a:p>
            <a:r>
              <a:rPr lang="en-US" dirty="0"/>
              <a:t>Haiti (Saint Domingue), was a French colony in the Caribbean, which was one of the world’s largest producers of sugar cane</a:t>
            </a:r>
          </a:p>
          <a:p>
            <a:r>
              <a:rPr lang="en-US" dirty="0"/>
              <a:t>Slaves were brought in to work in the cane fields and outnumbered free people 10 to 1</a:t>
            </a:r>
          </a:p>
          <a:p>
            <a:r>
              <a:rPr lang="en-US" dirty="0"/>
              <a:t>France is occupied in their own revolution</a:t>
            </a:r>
          </a:p>
        </p:txBody>
      </p:sp>
      <p:sp>
        <p:nvSpPr>
          <p:cNvPr id="43015" name="Rectangle 7"/>
          <p:cNvSpPr>
            <a:spLocks noGrp="1" noChangeArrowheads="1"/>
          </p:cNvSpPr>
          <p:nvPr>
            <p:ph type="body" sz="half" idx="2"/>
          </p:nvPr>
        </p:nvSpPr>
        <p:spPr/>
        <p:txBody>
          <a:bodyPr/>
          <a:lstStyle/>
          <a:p>
            <a:endParaRPr lang="en-US"/>
          </a:p>
        </p:txBody>
      </p:sp>
      <p:pic>
        <p:nvPicPr>
          <p:cNvPr id="43013" name="Picture 5" descr="Atlantic%20basin2"/>
          <p:cNvPicPr>
            <a:picLocks noChangeAspect="1" noChangeArrowheads="1"/>
          </p:cNvPicPr>
          <p:nvPr/>
        </p:nvPicPr>
        <p:blipFill>
          <a:blip r:embed="rId2" cstate="print"/>
          <a:srcRect l="1614" t="2303" r="1547" b="2325"/>
          <a:stretch>
            <a:fillRect/>
          </a:stretch>
        </p:blipFill>
        <p:spPr bwMode="auto">
          <a:xfrm>
            <a:off x="4575808" y="1600201"/>
            <a:ext cx="4415791" cy="4343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1490" y="365125"/>
            <a:ext cx="3840085" cy="1692794"/>
          </a:xfrm>
        </p:spPr>
        <p:txBody>
          <a:bodyPr>
            <a:normAutofit/>
          </a:bodyPr>
          <a:lstStyle/>
          <a:p>
            <a:r>
              <a:rPr lang="en-US" dirty="0">
                <a:hlinkClick r:id="rId2"/>
              </a:rPr>
              <a:t>Haitian</a:t>
            </a:r>
            <a:r>
              <a:rPr lang="en-US" dirty="0"/>
              <a:t> Revolution</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059" name="Rectangle 3"/>
          <p:cNvSpPr>
            <a:spLocks noGrp="1" noChangeArrowheads="1"/>
          </p:cNvSpPr>
          <p:nvPr>
            <p:ph type="body" idx="1"/>
          </p:nvPr>
        </p:nvSpPr>
        <p:spPr>
          <a:xfrm>
            <a:off x="491490" y="2575034"/>
            <a:ext cx="3840085" cy="3462228"/>
          </a:xfrm>
        </p:spPr>
        <p:txBody>
          <a:bodyPr>
            <a:normAutofit/>
          </a:bodyPr>
          <a:lstStyle/>
          <a:p>
            <a:endParaRPr lang="en-US" sz="1800" dirty="0"/>
          </a:p>
          <a:p>
            <a:r>
              <a:rPr lang="en-US" sz="1800" dirty="0"/>
              <a:t>Toussaint </a:t>
            </a:r>
            <a:r>
              <a:rPr lang="en-US" sz="1800" dirty="0" err="1"/>
              <a:t>L’Ouverture</a:t>
            </a:r>
            <a:r>
              <a:rPr lang="en-US" sz="1800" dirty="0"/>
              <a:t>- former slave</a:t>
            </a:r>
          </a:p>
          <a:p>
            <a:r>
              <a:rPr lang="en-US" sz="1800" dirty="0"/>
              <a:t>Slaves + Mulattoes</a:t>
            </a:r>
          </a:p>
          <a:p>
            <a:r>
              <a:rPr lang="en-US" sz="1800" dirty="0"/>
              <a:t>Independence won 1798</a:t>
            </a:r>
          </a:p>
          <a:p>
            <a:r>
              <a:rPr lang="en-US" sz="1800" dirty="0">
                <a:cs typeface="Arial Hebrew" pitchFamily="2" charset="-79"/>
              </a:rPr>
              <a:t>Napoleon attempted to restore power over Haiti but failed in 1804</a:t>
            </a:r>
          </a:p>
          <a:p>
            <a:endParaRPr lang="en-US" sz="1600" dirty="0"/>
          </a:p>
        </p:txBody>
      </p:sp>
      <p:pic>
        <p:nvPicPr>
          <p:cNvPr id="4" name="Picture 4" descr="http://upload.wikimedia.org/wikipedia/commons/6/6d/Toussaint_Louverture_par_Montfayon.jpg">
            <a:extLst>
              <a:ext uri="{FF2B5EF4-FFF2-40B4-BE49-F238E27FC236}">
                <a16:creationId xmlns:a16="http://schemas.microsoft.com/office/drawing/2014/main" id="{A963B644-29E4-FE48-9ED2-AB9410336BE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333" r="17818"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US" sz="3600"/>
              <a:t>Results of the Haitian Revolution</a:t>
            </a:r>
          </a:p>
        </p:txBody>
      </p:sp>
      <p:sp>
        <p:nvSpPr>
          <p:cNvPr id="46084" name="Rectangle 4"/>
          <p:cNvSpPr>
            <a:spLocks noGrp="1" noChangeArrowheads="1"/>
          </p:cNvSpPr>
          <p:nvPr>
            <p:ph type="body" sz="half" idx="1"/>
          </p:nvPr>
        </p:nvSpPr>
        <p:spPr>
          <a:xfrm>
            <a:off x="0" y="1066800"/>
            <a:ext cx="4038600" cy="5410200"/>
          </a:xfrm>
        </p:spPr>
        <p:txBody>
          <a:bodyPr/>
          <a:lstStyle/>
          <a:p>
            <a:r>
              <a:rPr lang="en-US" sz="2400" dirty="0"/>
              <a:t>First successful slave rebellion</a:t>
            </a:r>
          </a:p>
          <a:p>
            <a:r>
              <a:rPr lang="en-US" sz="2400" dirty="0"/>
              <a:t>Haiti first Latin American country to gain independence from a European power </a:t>
            </a:r>
          </a:p>
          <a:p>
            <a:r>
              <a:rPr lang="en-US" sz="2400" dirty="0"/>
              <a:t>The loss of Haiti convinced Napoleon to abandon interest in North America and led to the sale of the Louisiana Territory to the U.S. in 1803  </a:t>
            </a:r>
          </a:p>
        </p:txBody>
      </p:sp>
      <p:sp>
        <p:nvSpPr>
          <p:cNvPr id="46085" name="Rectangle 5"/>
          <p:cNvSpPr>
            <a:spLocks noGrp="1" noChangeArrowheads="1"/>
          </p:cNvSpPr>
          <p:nvPr>
            <p:ph sz="half" idx="2"/>
          </p:nvPr>
        </p:nvSpPr>
        <p:spPr/>
        <p:txBody>
          <a:bodyPr/>
          <a:lstStyle/>
          <a:p>
            <a:endParaRPr lang="en-US" sz="2800"/>
          </a:p>
        </p:txBody>
      </p:sp>
      <p:pic>
        <p:nvPicPr>
          <p:cNvPr id="46089" name="Picture 9" descr="Battle_of_Ravine-%C3%A0-Couleuvres_(Girardet_and_Outhwaite)"/>
          <p:cNvPicPr>
            <a:picLocks noChangeAspect="1" noChangeArrowheads="1"/>
          </p:cNvPicPr>
          <p:nvPr/>
        </p:nvPicPr>
        <p:blipFill>
          <a:blip r:embed="rId2" cstate="print"/>
          <a:srcRect/>
          <a:stretch>
            <a:fillRect/>
          </a:stretch>
        </p:blipFill>
        <p:spPr bwMode="auto">
          <a:xfrm>
            <a:off x="4343400" y="2057400"/>
            <a:ext cx="4648200" cy="33972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dirty="0"/>
              <a:t>Latin America (1808-1825)- Causes</a:t>
            </a:r>
          </a:p>
        </p:txBody>
      </p:sp>
      <p:sp>
        <p:nvSpPr>
          <p:cNvPr id="48131" name="Rectangle 3"/>
          <p:cNvSpPr>
            <a:spLocks noGrp="1" noChangeArrowheads="1"/>
          </p:cNvSpPr>
          <p:nvPr>
            <p:ph type="body" sz="half" idx="1"/>
          </p:nvPr>
        </p:nvSpPr>
        <p:spPr>
          <a:xfrm>
            <a:off x="457200" y="1295400"/>
            <a:ext cx="4038600" cy="5257800"/>
          </a:xfrm>
        </p:spPr>
        <p:txBody>
          <a:bodyPr/>
          <a:lstStyle/>
          <a:p>
            <a:pPr>
              <a:lnSpc>
                <a:spcPct val="90000"/>
              </a:lnSpc>
            </a:pPr>
            <a:r>
              <a:rPr lang="en-US" sz="2800" dirty="0"/>
              <a:t>In 1808, Napoleon conquered Spain, leading to rebellions against Spanish rule in several Latin American countries</a:t>
            </a:r>
          </a:p>
          <a:p>
            <a:pPr>
              <a:lnSpc>
                <a:spcPct val="90000"/>
              </a:lnSpc>
            </a:pPr>
            <a:r>
              <a:rPr lang="en-US" sz="2800" dirty="0"/>
              <a:t>No loyalty to the new King</a:t>
            </a:r>
          </a:p>
          <a:p>
            <a:pPr>
              <a:lnSpc>
                <a:spcPct val="90000"/>
              </a:lnSpc>
            </a:pPr>
            <a:r>
              <a:rPr lang="en-US" sz="2800" dirty="0"/>
              <a:t>Creoles: </a:t>
            </a:r>
            <a:r>
              <a:rPr lang="en-US" sz="2800" dirty="0" err="1"/>
              <a:t>educuation</a:t>
            </a:r>
            <a:r>
              <a:rPr lang="en-US" sz="2800" dirty="0"/>
              <a:t>, American Rev. &amp; Enlightenment</a:t>
            </a:r>
          </a:p>
          <a:p>
            <a:pPr marL="0" indent="0">
              <a:lnSpc>
                <a:spcPct val="90000"/>
              </a:lnSpc>
              <a:buNone/>
            </a:pPr>
            <a:endParaRPr lang="en-US" sz="2800" dirty="0"/>
          </a:p>
        </p:txBody>
      </p:sp>
      <p:sp>
        <p:nvSpPr>
          <p:cNvPr id="48132" name="Rectangle 4"/>
          <p:cNvSpPr>
            <a:spLocks noGrp="1" noChangeArrowheads="1"/>
          </p:cNvSpPr>
          <p:nvPr>
            <p:ph sz="half" idx="2"/>
          </p:nvPr>
        </p:nvSpPr>
        <p:spPr/>
        <p:txBody>
          <a:bodyPr/>
          <a:lstStyle/>
          <a:p>
            <a:pPr>
              <a:lnSpc>
                <a:spcPct val="90000"/>
              </a:lnSpc>
            </a:pPr>
            <a:endParaRPr lang="en-US" sz="2800"/>
          </a:p>
        </p:txBody>
      </p:sp>
      <p:pic>
        <p:nvPicPr>
          <p:cNvPr id="48134" name="Picture 6" descr="father_hidalgo"/>
          <p:cNvPicPr>
            <a:picLocks noChangeAspect="1" noChangeArrowheads="1"/>
          </p:cNvPicPr>
          <p:nvPr/>
        </p:nvPicPr>
        <p:blipFill>
          <a:blip r:embed="rId2" cstate="print"/>
          <a:srcRect/>
          <a:stretch>
            <a:fillRect/>
          </a:stretch>
        </p:blipFill>
        <p:spPr bwMode="auto">
          <a:xfrm>
            <a:off x="5105400" y="1828800"/>
            <a:ext cx="3479800" cy="42576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Latin American Revolutions </a:t>
            </a:r>
          </a:p>
        </p:txBody>
      </p:sp>
      <p:sp>
        <p:nvSpPr>
          <p:cNvPr id="3" name="Content Placeholder 2"/>
          <p:cNvSpPr>
            <a:spLocks noGrp="1"/>
          </p:cNvSpPr>
          <p:nvPr>
            <p:ph idx="1"/>
          </p:nvPr>
        </p:nvSpPr>
        <p:spPr>
          <a:xfrm>
            <a:off x="571500" y="1905000"/>
            <a:ext cx="4162425" cy="4114800"/>
          </a:xfrm>
        </p:spPr>
        <p:txBody>
          <a:bodyPr>
            <a:normAutofit fontScale="77500" lnSpcReduction="20000"/>
          </a:bodyPr>
          <a:lstStyle/>
          <a:p>
            <a:r>
              <a:rPr lang="en-US" dirty="0">
                <a:hlinkClick r:id="rId2"/>
              </a:rPr>
              <a:t>Simon Bolivar</a:t>
            </a:r>
            <a:endParaRPr lang="en-US" dirty="0"/>
          </a:p>
          <a:p>
            <a:pPr lvl="1">
              <a:buFont typeface="Arial" panose="020B0604020202020204" pitchFamily="34" charset="0"/>
              <a:buChar char="•"/>
            </a:pPr>
            <a:r>
              <a:rPr lang="en-US" dirty="0"/>
              <a:t>“The Liberator” – end Spanish domination in South America</a:t>
            </a:r>
          </a:p>
          <a:p>
            <a:pPr lvl="1">
              <a:buFont typeface="Arial" panose="020B0604020202020204" pitchFamily="34" charset="0"/>
              <a:buChar char="•"/>
            </a:pPr>
            <a:r>
              <a:rPr lang="en-US" dirty="0"/>
              <a:t>1810-1822 – Venezuela, Columbia, Ecuador, Peru, and Bolivia</a:t>
            </a:r>
          </a:p>
          <a:p>
            <a:pPr lvl="1">
              <a:buFont typeface="Arial" panose="020B0604020202020204" pitchFamily="34" charset="0"/>
              <a:buChar char="•"/>
            </a:pPr>
            <a:r>
              <a:rPr lang="en-US" dirty="0"/>
              <a:t>Joined with Jose de San Martin who defeated the Spanish in Argentina and Chile in 1810s</a:t>
            </a:r>
          </a:p>
          <a:p>
            <a:pPr marL="0" indent="0">
              <a:buNone/>
            </a:pPr>
            <a:endParaRPr lang="en-US" dirty="0"/>
          </a:p>
          <a:p>
            <a:endParaRPr lang="en-US" dirty="0"/>
          </a:p>
        </p:txBody>
      </p:sp>
      <p:pic>
        <p:nvPicPr>
          <p:cNvPr id="10242" name="Picture 2" descr="C:\Users\bnd15556\AppData\Local\Microsoft\Windows\Temporary Internet Files\Content.IE5\TPAXUNO5\MC900326942[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51687" y="1102690"/>
            <a:ext cx="1380744" cy="181417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www.biography.com/imported/images/Biography/Images/Profiles/B/Simon-Bolivar-241196-1-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084512"/>
            <a:ext cx="3346450" cy="334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110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simon bolivar and jose desan marti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51" y="103879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1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600"/>
              <a:t>Results of Latin American Revolutions</a:t>
            </a:r>
          </a:p>
        </p:txBody>
      </p:sp>
      <p:sp>
        <p:nvSpPr>
          <p:cNvPr id="50179" name="Rectangle 3"/>
          <p:cNvSpPr>
            <a:spLocks noGrp="1" noChangeArrowheads="1"/>
          </p:cNvSpPr>
          <p:nvPr>
            <p:ph type="body" sz="half" idx="1"/>
          </p:nvPr>
        </p:nvSpPr>
        <p:spPr>
          <a:xfrm>
            <a:off x="609600" y="2133600"/>
            <a:ext cx="4038600" cy="4525963"/>
          </a:xfrm>
        </p:spPr>
        <p:txBody>
          <a:bodyPr/>
          <a:lstStyle/>
          <a:p>
            <a:r>
              <a:rPr lang="en-US" sz="2800"/>
              <a:t>By 1830 many of the Spanish and European colonies had gained independence </a:t>
            </a:r>
          </a:p>
          <a:p>
            <a:endParaRPr lang="en-US" sz="2800"/>
          </a:p>
        </p:txBody>
      </p:sp>
      <p:sp>
        <p:nvSpPr>
          <p:cNvPr id="50182" name="Rectangle 6"/>
          <p:cNvSpPr>
            <a:spLocks noGrp="1" noChangeArrowheads="1"/>
          </p:cNvSpPr>
          <p:nvPr>
            <p:ph sz="half" idx="2"/>
          </p:nvPr>
        </p:nvSpPr>
        <p:spPr>
          <a:xfrm>
            <a:off x="4343400" y="1219200"/>
            <a:ext cx="4800600" cy="5486400"/>
          </a:xfrm>
        </p:spPr>
        <p:txBody>
          <a:bodyPr/>
          <a:lstStyle/>
          <a:p>
            <a:pPr>
              <a:buFontTx/>
              <a:buNone/>
            </a:pPr>
            <a:endParaRPr lang="en-US" sz="2800"/>
          </a:p>
          <a:p>
            <a:pPr>
              <a:buFontTx/>
              <a:buNone/>
            </a:pPr>
            <a:endParaRPr lang="en-US" sz="2800"/>
          </a:p>
          <a:p>
            <a:pPr>
              <a:buFontTx/>
              <a:buNone/>
            </a:pPr>
            <a:endParaRPr lang="en-US" sz="2800"/>
          </a:p>
          <a:p>
            <a:pPr>
              <a:buFontTx/>
              <a:buNone/>
            </a:pPr>
            <a:endParaRPr lang="en-US" sz="2800"/>
          </a:p>
          <a:p>
            <a:pPr>
              <a:buFontTx/>
              <a:buNone/>
            </a:pPr>
            <a:endParaRPr lang="en-US" sz="2800"/>
          </a:p>
          <a:p>
            <a:pPr>
              <a:buFontTx/>
              <a:buNone/>
            </a:pPr>
            <a:endParaRPr lang="en-US" sz="2800"/>
          </a:p>
          <a:p>
            <a:pPr>
              <a:buFontTx/>
              <a:buNone/>
            </a:pPr>
            <a:endParaRPr lang="en-US" sz="2800"/>
          </a:p>
          <a:p>
            <a:pPr>
              <a:buFontTx/>
              <a:buNone/>
            </a:pPr>
            <a:endParaRPr lang="en-US" sz="2000"/>
          </a:p>
          <a:p>
            <a:pPr>
              <a:buFontTx/>
              <a:buNone/>
            </a:pPr>
            <a:r>
              <a:rPr lang="en-US" sz="2000"/>
              <a:t>     </a:t>
            </a:r>
          </a:p>
          <a:p>
            <a:pPr>
              <a:buFontTx/>
              <a:buNone/>
            </a:pPr>
            <a:r>
              <a:rPr lang="en-US" sz="2000"/>
              <a:t>     </a:t>
            </a:r>
            <a:r>
              <a:rPr lang="en-US" sz="1800"/>
              <a:t>According to the map, what was the first colony to gain independence? How did this influence other colonies in the Western Hemisphere?</a:t>
            </a:r>
          </a:p>
        </p:txBody>
      </p:sp>
      <p:pic>
        <p:nvPicPr>
          <p:cNvPr id="50181" name="Picture 5" descr="250px-Latin_American_independence_countries">
            <a:hlinkClick r:id="rId2"/>
          </p:cNvPr>
          <p:cNvPicPr>
            <a:picLocks noChangeAspect="1" noChangeArrowheads="1"/>
          </p:cNvPicPr>
          <p:nvPr/>
        </p:nvPicPr>
        <p:blipFill>
          <a:blip r:embed="rId3" cstate="print"/>
          <a:srcRect/>
          <a:stretch>
            <a:fillRect/>
          </a:stretch>
        </p:blipFill>
        <p:spPr bwMode="auto">
          <a:xfrm>
            <a:off x="5029200" y="1295400"/>
            <a:ext cx="3535363" cy="4200525"/>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91DAA22A40EA408FB67ED4CEAEA137" ma:contentTypeVersion="0" ma:contentTypeDescription="Create a new document." ma:contentTypeScope="" ma:versionID="7ff5b67f3666e33cbb1c395baa61aa2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FE9DD1-586D-440A-9243-D2850897A4B3}">
  <ds:schemaRefs>
    <ds:schemaRef ds:uri="http://schemas.microsoft.com/office/2006/metadata/properties"/>
  </ds:schemaRefs>
</ds:datastoreItem>
</file>

<file path=customXml/itemProps2.xml><?xml version="1.0" encoding="utf-8"?>
<ds:datastoreItem xmlns:ds="http://schemas.openxmlformats.org/officeDocument/2006/customXml" ds:itemID="{23AC744A-3613-4D18-B1A3-BAD3DEF93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7959DB8-EC88-42F3-B0B9-2052580F00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665</Words>
  <Application>Microsoft Macintosh PowerPoint</Application>
  <PresentationFormat>On-screen Show (4:3)</PresentationFormat>
  <Paragraphs>84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Hebrew</vt:lpstr>
      <vt:lpstr>Calibri</vt:lpstr>
      <vt:lpstr>Default Design</vt:lpstr>
      <vt:lpstr>Latin American Revolution &amp; Napoleon </vt:lpstr>
      <vt:lpstr>PowerPoint Presentation</vt:lpstr>
      <vt:lpstr>Haitian Revolution- causes</vt:lpstr>
      <vt:lpstr>Haitian Revolution</vt:lpstr>
      <vt:lpstr>Results of the Haitian Revolution</vt:lpstr>
      <vt:lpstr>Latin America (1808-1825)- Causes</vt:lpstr>
      <vt:lpstr>Latin American Revolutions </vt:lpstr>
      <vt:lpstr>PowerPoint Presentation</vt:lpstr>
      <vt:lpstr>Results of Latin American Revolutions</vt:lpstr>
      <vt:lpstr>PowerPoint Presentation</vt:lpstr>
      <vt:lpstr>Napoleon</vt:lpstr>
      <vt:lpstr>Napoleon</vt:lpstr>
      <vt:lpstr>PowerPoint Presentation</vt:lpstr>
      <vt:lpstr>PowerPoint Presentation</vt:lpstr>
      <vt:lpstr>Napoleon’s Achievements </vt:lpstr>
      <vt:lpstr>Downfall of Napoleon</vt:lpstr>
      <vt:lpstr>PowerPoint Presentation</vt:lpstr>
      <vt:lpstr>Significance</vt:lpstr>
      <vt:lpstr>Congress of Vienna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 American Revolution &amp; Napoleon </dc:title>
  <dc:creator>Jade Borduin</dc:creator>
  <cp:lastModifiedBy>Jade Borduin</cp:lastModifiedBy>
  <cp:revision>10</cp:revision>
  <dcterms:created xsi:type="dcterms:W3CDTF">2018-10-25T12:23:51Z</dcterms:created>
  <dcterms:modified xsi:type="dcterms:W3CDTF">2018-10-25T13:38:09Z</dcterms:modified>
</cp:coreProperties>
</file>