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
  </p:notesMasterIdLst>
  <p:sldIdLst>
    <p:sldId id="266" r:id="rId2"/>
    <p:sldId id="256" r:id="rId3"/>
    <p:sldId id="258" r:id="rId4"/>
    <p:sldId id="259" r:id="rId5"/>
    <p:sldId id="267" r:id="rId6"/>
    <p:sldId id="260" r:id="rId7"/>
    <p:sldId id="261" r:id="rId8"/>
    <p:sldId id="262" r:id="rId9"/>
    <p:sldId id="263"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942" autoAdjust="0"/>
  </p:normalViewPr>
  <p:slideViewPr>
    <p:cSldViewPr snapToGrid="0">
      <p:cViewPr varScale="1">
        <p:scale>
          <a:sx n="56" d="100"/>
          <a:sy n="56" d="100"/>
        </p:scale>
        <p:origin x="106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688204-F063-4D87-8A6A-CAC4FEC65CD0}" type="datetimeFigureOut">
              <a:rPr lang="en-US" smtClean="0"/>
              <a:t>8/23/2018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E471E8-1FF8-40E9-9BC0-6A6AFBCB74AE}" type="slidenum">
              <a:rPr lang="en-US" smtClean="0"/>
              <a:t>‹#›</a:t>
            </a:fld>
            <a:endParaRPr lang="en-US"/>
          </a:p>
        </p:txBody>
      </p:sp>
    </p:spTree>
    <p:extLst>
      <p:ext uri="{BB962C8B-B14F-4D97-AF65-F5344CB8AC3E}">
        <p14:creationId xmlns:p14="http://schemas.microsoft.com/office/powerpoint/2010/main" val="895320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Nike- god of victory</a:t>
            </a:r>
          </a:p>
          <a:p>
            <a:r>
              <a:rPr lang="en-US" dirty="0" smtClean="0"/>
              <a:t>Pandora-</a:t>
            </a:r>
            <a:r>
              <a:rPr lang="en-US" baseline="0" dirty="0" smtClean="0"/>
              <a:t> First Greek goddess- means “all gifted”. Pandora’s box- box of evil, all evil was released all that remained in the box was hope.</a:t>
            </a:r>
          </a:p>
          <a:p>
            <a:r>
              <a:rPr lang="en-US" baseline="0" dirty="0" smtClean="0"/>
              <a:t>Starbucks- Sirens were half female half fish, they lured mariners to their destruction on the rocks of shores. </a:t>
            </a:r>
          </a:p>
          <a:p>
            <a:endParaRPr lang="en-US" dirty="0"/>
          </a:p>
        </p:txBody>
      </p:sp>
      <p:sp>
        <p:nvSpPr>
          <p:cNvPr id="4" name="Slide Number Placeholder 3"/>
          <p:cNvSpPr>
            <a:spLocks noGrp="1"/>
          </p:cNvSpPr>
          <p:nvPr>
            <p:ph type="sldNum" sz="quarter" idx="10"/>
          </p:nvPr>
        </p:nvSpPr>
        <p:spPr/>
        <p:txBody>
          <a:bodyPr/>
          <a:lstStyle/>
          <a:p>
            <a:fld id="{34E471E8-1FF8-40E9-9BC0-6A6AFBCB74AE}" type="slidenum">
              <a:rPr lang="en-US" smtClean="0"/>
              <a:t>3</a:t>
            </a:fld>
            <a:endParaRPr lang="en-US"/>
          </a:p>
        </p:txBody>
      </p:sp>
    </p:spTree>
    <p:extLst>
      <p:ext uri="{BB962C8B-B14F-4D97-AF65-F5344CB8AC3E}">
        <p14:creationId xmlns:p14="http://schemas.microsoft.com/office/powerpoint/2010/main" val="1814046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E471E8-1FF8-40E9-9BC0-6A6AFBCB74AE}" type="slidenum">
              <a:rPr lang="en-US" smtClean="0"/>
              <a:t>4</a:t>
            </a:fld>
            <a:endParaRPr lang="en-US"/>
          </a:p>
        </p:txBody>
      </p:sp>
    </p:spTree>
    <p:extLst>
      <p:ext uri="{BB962C8B-B14F-4D97-AF65-F5344CB8AC3E}">
        <p14:creationId xmlns:p14="http://schemas.microsoft.com/office/powerpoint/2010/main" val="1365390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8/23/2018</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8/23/2018</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8/23/2018</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8/23/2018</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8/23/2018</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hyperlink" Target="http://ed.ted.com/lessons/the-five-major-world-religions-john-bellaimey"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fcpTxoxvTPk" TargetMode="External"/><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8523" y="1098388"/>
            <a:ext cx="10318418" cy="2142117"/>
          </a:xfrm>
        </p:spPr>
        <p:txBody>
          <a:bodyPr/>
          <a:lstStyle/>
          <a:p>
            <a:r>
              <a:rPr lang="en-US" dirty="0" smtClean="0"/>
              <a:t>Good morning!</a:t>
            </a:r>
            <a:endParaRPr lang="en-US" dirty="0"/>
          </a:p>
        </p:txBody>
      </p:sp>
      <p:sp>
        <p:nvSpPr>
          <p:cNvPr id="3" name="Subtitle 2"/>
          <p:cNvSpPr>
            <a:spLocks noGrp="1"/>
          </p:cNvSpPr>
          <p:nvPr>
            <p:ph type="subTitle" idx="1"/>
          </p:nvPr>
        </p:nvSpPr>
        <p:spPr>
          <a:xfrm>
            <a:off x="2215045" y="3096125"/>
            <a:ext cx="8045373" cy="2294021"/>
          </a:xfrm>
        </p:spPr>
        <p:txBody>
          <a:bodyPr>
            <a:noAutofit/>
          </a:bodyPr>
          <a:lstStyle/>
          <a:p>
            <a:r>
              <a:rPr lang="en-US" sz="3200" dirty="0" smtClean="0"/>
              <a:t>Turn in your Fall of the Roman Empire activity if you did not yesterday.</a:t>
            </a:r>
            <a:endParaRPr lang="en-US" sz="3200" dirty="0"/>
          </a:p>
        </p:txBody>
      </p:sp>
    </p:spTree>
    <p:extLst>
      <p:ext uri="{BB962C8B-B14F-4D97-AF65-F5344CB8AC3E}">
        <p14:creationId xmlns:p14="http://schemas.microsoft.com/office/powerpoint/2010/main" val="1456475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12192000" cy="7003915"/>
          </a:xfrm>
          <a:prstGeom prst="rect">
            <a:avLst/>
          </a:prstGeom>
        </p:spPr>
      </p:pic>
      <p:sp>
        <p:nvSpPr>
          <p:cNvPr id="6" name="Content Placeholder 5"/>
          <p:cNvSpPr>
            <a:spLocks noGrp="1"/>
          </p:cNvSpPr>
          <p:nvPr>
            <p:ph idx="1"/>
          </p:nvPr>
        </p:nvSpPr>
        <p:spPr>
          <a:xfrm>
            <a:off x="1157591" y="3263824"/>
            <a:ext cx="9876817" cy="2795924"/>
          </a:xfrm>
          <a:solidFill>
            <a:schemeClr val="accent5">
              <a:lumMod val="20000"/>
              <a:lumOff val="80000"/>
              <a:alpha val="97000"/>
            </a:schemeClr>
          </a:solidFill>
        </p:spPr>
        <p:txBody>
          <a:bodyPr/>
          <a:lstStyle/>
          <a:p>
            <a:r>
              <a:rPr lang="en-US" dirty="0" smtClean="0"/>
              <a:t>As Christianity was spreading throughout the empire, many clashes arose over interpreting doctrine. </a:t>
            </a:r>
          </a:p>
          <a:p>
            <a:r>
              <a:rPr lang="en-US" dirty="0" smtClean="0"/>
              <a:t>In </a:t>
            </a:r>
            <a:r>
              <a:rPr lang="en-US" dirty="0"/>
              <a:t>an attempt to </a:t>
            </a:r>
            <a:r>
              <a:rPr lang="en-US" dirty="0" smtClean="0"/>
              <a:t>end these </a:t>
            </a:r>
            <a:r>
              <a:rPr lang="en-US" dirty="0"/>
              <a:t>conflicts, Church leaders tried to set a single, official standard of belief. These beliefs were compiled in the New Testament, which contained the four Gospels, the Epistles of Paul, and other documents. </a:t>
            </a:r>
            <a:r>
              <a:rPr lang="en-US" b="1" u="sng" dirty="0"/>
              <a:t>The New Testament was added to the Hebrew Bible, which Christians called the Old </a:t>
            </a:r>
            <a:r>
              <a:rPr lang="en-US" b="1" u="sng" dirty="0" smtClean="0"/>
              <a:t>Testament and this would now become the holy book for Christianity- The Bible.</a:t>
            </a:r>
            <a:r>
              <a:rPr lang="en-US" u="sng" dirty="0" smtClean="0"/>
              <a:t> </a:t>
            </a:r>
            <a:endParaRPr lang="en-US" u="sng" dirty="0"/>
          </a:p>
        </p:txBody>
      </p:sp>
    </p:spTree>
    <p:extLst>
      <p:ext uri="{BB962C8B-B14F-4D97-AF65-F5344CB8AC3E}">
        <p14:creationId xmlns:p14="http://schemas.microsoft.com/office/powerpoint/2010/main" val="333858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circle(in)">
                                      <p:cBhvr>
                                        <p:cTn id="7" dur="20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ircle(in)">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circle(in)">
                                      <p:cBhvr>
                                        <p:cTn id="17"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Religions in Rome</a:t>
            </a:r>
            <a:endParaRPr lang="en-US" dirty="0"/>
          </a:p>
        </p:txBody>
      </p:sp>
      <p:sp>
        <p:nvSpPr>
          <p:cNvPr id="3" name="Subtitle 2"/>
          <p:cNvSpPr>
            <a:spLocks noGrp="1"/>
          </p:cNvSpPr>
          <p:nvPr>
            <p:ph type="subTitle" idx="1"/>
          </p:nvPr>
        </p:nvSpPr>
        <p:spPr/>
        <p:txBody>
          <a:bodyPr/>
          <a:lstStyle/>
          <a:p>
            <a:r>
              <a:rPr lang="en-US" dirty="0" smtClean="0"/>
              <a:t>Chapter 6 Section 3</a:t>
            </a:r>
            <a:endParaRPr lang="en-US" dirty="0"/>
          </a:p>
        </p:txBody>
      </p:sp>
    </p:spTree>
    <p:extLst>
      <p:ext uri="{BB962C8B-B14F-4D97-AF65-F5344CB8AC3E}">
        <p14:creationId xmlns:p14="http://schemas.microsoft.com/office/powerpoint/2010/main" val="33098837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5946" y="109823"/>
            <a:ext cx="10178322" cy="1492132"/>
          </a:xfrm>
        </p:spPr>
        <p:txBody>
          <a:bodyPr/>
          <a:lstStyle/>
          <a:p>
            <a:r>
              <a:rPr lang="en-US" dirty="0" smtClean="0"/>
              <a:t>Roman Religion</a:t>
            </a:r>
            <a:endParaRPr lang="en-US" dirty="0"/>
          </a:p>
        </p:txBody>
      </p:sp>
      <p:sp>
        <p:nvSpPr>
          <p:cNvPr id="5" name="Content Placeholder 4"/>
          <p:cNvSpPr>
            <a:spLocks noGrp="1"/>
          </p:cNvSpPr>
          <p:nvPr>
            <p:ph sz="half" idx="1"/>
          </p:nvPr>
        </p:nvSpPr>
        <p:spPr>
          <a:xfrm>
            <a:off x="879230" y="1011116"/>
            <a:ext cx="5171979" cy="5846884"/>
          </a:xfrm>
        </p:spPr>
        <p:txBody>
          <a:bodyPr>
            <a:normAutofit/>
          </a:bodyPr>
          <a:lstStyle/>
          <a:p>
            <a:r>
              <a:rPr lang="en-US" b="1" u="sng" dirty="0" smtClean="0"/>
              <a:t>Romans, like the Greeks, were polytheistic</a:t>
            </a:r>
          </a:p>
          <a:p>
            <a:pPr lvl="1"/>
            <a:r>
              <a:rPr lang="en-US" dirty="0" smtClean="0"/>
              <a:t>Augustus </a:t>
            </a:r>
            <a:r>
              <a:rPr lang="en-US" dirty="0"/>
              <a:t>brought back traditional festivals and ceremonies to revive the Roman state religion, which had declined during the turmoil of the late Roman Republic. </a:t>
            </a:r>
            <a:endParaRPr lang="en-US" dirty="0" smtClean="0"/>
          </a:p>
          <a:p>
            <a:r>
              <a:rPr lang="en-US" dirty="0"/>
              <a:t>The Romans believed that the observation of proper ritual by state priests brought them into a right relationship with the gods. </a:t>
            </a:r>
            <a:endParaRPr lang="en-US" dirty="0" smtClean="0"/>
          </a:p>
          <a:p>
            <a:pPr marL="0" indent="0">
              <a:buNone/>
            </a:pPr>
            <a:r>
              <a:rPr lang="en-US" b="1" i="1" dirty="0"/>
              <a:t>“We have overcome all the nations of the world, because we have realized that the world is directed and governed by the gods</a:t>
            </a:r>
            <a:r>
              <a:rPr lang="en-US" b="1" i="1" dirty="0" smtClean="0"/>
              <a:t>.”</a:t>
            </a:r>
          </a:p>
          <a:p>
            <a:r>
              <a:rPr lang="en-US" b="1" u="sng" dirty="0" smtClean="0"/>
              <a:t>Romans </a:t>
            </a:r>
            <a:r>
              <a:rPr lang="en-US" b="1" u="sng" dirty="0"/>
              <a:t>were tolerant of other religions. </a:t>
            </a:r>
            <a:r>
              <a:rPr lang="en-US" dirty="0"/>
              <a:t>They allowed the worship of native gods and goddesses throughout their provinces</a:t>
            </a:r>
            <a:r>
              <a:rPr lang="en-US" dirty="0" smtClean="0"/>
              <a:t>.</a:t>
            </a:r>
          </a:p>
          <a:p>
            <a:pPr marL="0" indent="0">
              <a:buNone/>
            </a:pPr>
            <a:endParaRPr lang="en-US" b="1" i="1" dirty="0" smtClean="0"/>
          </a:p>
          <a:p>
            <a:endParaRPr lang="en-US" dirty="0"/>
          </a:p>
        </p:txBody>
      </p:sp>
      <p:pic>
        <p:nvPicPr>
          <p:cNvPr id="7" name="Content Placeholder 6"/>
          <p:cNvPicPr>
            <a:picLocks noGrp="1" noChangeAspect="1"/>
          </p:cNvPicPr>
          <p:nvPr>
            <p:ph sz="half" idx="2"/>
          </p:nvPr>
        </p:nvPicPr>
        <p:blipFill rotWithShape="1">
          <a:blip r:embed="rId3"/>
          <a:srcRect l="9398" r="36128" b="10764"/>
          <a:stretch/>
        </p:blipFill>
        <p:spPr>
          <a:xfrm>
            <a:off x="6330460" y="214051"/>
            <a:ext cx="5298592" cy="4489834"/>
          </a:xfrm>
          <a:prstGeom prst="rect">
            <a:avLst/>
          </a:prstGeom>
        </p:spPr>
      </p:pic>
      <p:pic>
        <p:nvPicPr>
          <p:cNvPr id="8" name="Picture 7"/>
          <p:cNvPicPr>
            <a:picLocks noChangeAspect="1"/>
          </p:cNvPicPr>
          <p:nvPr/>
        </p:nvPicPr>
        <p:blipFill>
          <a:blip r:embed="rId4"/>
          <a:stretch>
            <a:fillRect/>
          </a:stretch>
        </p:blipFill>
        <p:spPr>
          <a:xfrm>
            <a:off x="9786795" y="4808112"/>
            <a:ext cx="2093078" cy="1830079"/>
          </a:xfrm>
          <a:prstGeom prst="rect">
            <a:avLst/>
          </a:prstGeom>
        </p:spPr>
      </p:pic>
      <p:pic>
        <p:nvPicPr>
          <p:cNvPr id="9" name="Picture 8"/>
          <p:cNvPicPr>
            <a:picLocks noChangeAspect="1"/>
          </p:cNvPicPr>
          <p:nvPr/>
        </p:nvPicPr>
        <p:blipFill>
          <a:blip r:embed="rId5"/>
          <a:stretch>
            <a:fillRect/>
          </a:stretch>
        </p:blipFill>
        <p:spPr>
          <a:xfrm>
            <a:off x="8040471" y="4941680"/>
            <a:ext cx="1608994" cy="1608994"/>
          </a:xfrm>
          <a:prstGeom prst="rect">
            <a:avLst/>
          </a:prstGeom>
        </p:spPr>
      </p:pic>
      <p:pic>
        <p:nvPicPr>
          <p:cNvPr id="11" name="Picture 10"/>
          <p:cNvPicPr>
            <a:picLocks noChangeAspect="1"/>
          </p:cNvPicPr>
          <p:nvPr/>
        </p:nvPicPr>
        <p:blipFill>
          <a:blip r:embed="rId6"/>
          <a:stretch>
            <a:fillRect/>
          </a:stretch>
        </p:blipFill>
        <p:spPr>
          <a:xfrm>
            <a:off x="6188540" y="4888876"/>
            <a:ext cx="1714601" cy="1714601"/>
          </a:xfrm>
          <a:prstGeom prst="rect">
            <a:avLst/>
          </a:prstGeom>
        </p:spPr>
      </p:pic>
    </p:spTree>
    <p:extLst>
      <p:ext uri="{BB962C8B-B14F-4D97-AF65-F5344CB8AC3E}">
        <p14:creationId xmlns:p14="http://schemas.microsoft.com/office/powerpoint/2010/main" val="399394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4715" y="77822"/>
            <a:ext cx="10178322" cy="1167319"/>
          </a:xfrm>
        </p:spPr>
        <p:txBody>
          <a:bodyPr>
            <a:normAutofit/>
          </a:bodyPr>
          <a:lstStyle/>
          <a:p>
            <a:r>
              <a:rPr lang="en-US" sz="6600" dirty="0" smtClean="0"/>
              <a:t>Judaism</a:t>
            </a:r>
            <a:endParaRPr lang="en-US" sz="6600" dirty="0"/>
          </a:p>
        </p:txBody>
      </p:sp>
      <p:sp>
        <p:nvSpPr>
          <p:cNvPr id="3" name="Content Placeholder 2"/>
          <p:cNvSpPr>
            <a:spLocks noGrp="1"/>
          </p:cNvSpPr>
          <p:nvPr>
            <p:ph sz="half" idx="1"/>
          </p:nvPr>
        </p:nvSpPr>
        <p:spPr>
          <a:xfrm>
            <a:off x="6264614" y="408562"/>
            <a:ext cx="5671224" cy="6177063"/>
          </a:xfrm>
        </p:spPr>
        <p:txBody>
          <a:bodyPr>
            <a:normAutofit/>
          </a:bodyPr>
          <a:lstStyle/>
          <a:p>
            <a:r>
              <a:rPr lang="en-US" b="1" u="sng" dirty="0" smtClean="0"/>
              <a:t>Monotheistic religion started by Abraham, </a:t>
            </a:r>
            <a:r>
              <a:rPr lang="en-US" dirty="0" smtClean="0"/>
              <a:t>the “father” of the Hebrews.</a:t>
            </a:r>
            <a:endParaRPr lang="en-US" u="sng" dirty="0" smtClean="0"/>
          </a:p>
          <a:p>
            <a:r>
              <a:rPr lang="en-US" dirty="0" smtClean="0"/>
              <a:t>During this time of the Roman Empire, Jews mainly lived in Palestine.</a:t>
            </a:r>
          </a:p>
          <a:p>
            <a:r>
              <a:rPr lang="en-US" b="1" u="sng" dirty="0" smtClean="0"/>
              <a:t>Their holy book is the Torah</a:t>
            </a:r>
            <a:r>
              <a:rPr lang="en-US" dirty="0" smtClean="0"/>
              <a:t>, and the sacred book of the Hebrews. </a:t>
            </a:r>
          </a:p>
          <a:p>
            <a:r>
              <a:rPr lang="en-US" dirty="0" smtClean="0"/>
              <a:t>They were one of the earliest monotheistic religions and because of this they believed that God would protect them from their enemies. </a:t>
            </a:r>
          </a:p>
          <a:p>
            <a:r>
              <a:rPr lang="en-US" dirty="0"/>
              <a:t>Roman power spread to Judea, the home of the Jews, around 63 B.C. </a:t>
            </a:r>
            <a:endParaRPr lang="en-US" dirty="0" smtClean="0"/>
          </a:p>
          <a:p>
            <a:pPr lvl="1"/>
            <a:r>
              <a:rPr lang="en-US" dirty="0" smtClean="0"/>
              <a:t>At </a:t>
            </a:r>
            <a:r>
              <a:rPr lang="en-US" dirty="0"/>
              <a:t>first </a:t>
            </a:r>
            <a:r>
              <a:rPr lang="en-US" dirty="0" smtClean="0"/>
              <a:t>they remained </a:t>
            </a:r>
            <a:r>
              <a:rPr lang="en-US" dirty="0"/>
              <a:t>independent, at least in name. Rome then took control </a:t>
            </a:r>
            <a:r>
              <a:rPr lang="en-US" dirty="0" smtClean="0"/>
              <a:t>in </a:t>
            </a:r>
            <a:r>
              <a:rPr lang="en-US" dirty="0"/>
              <a:t>A.D. 6 and made it a province of the empire. </a:t>
            </a:r>
            <a:endParaRPr lang="en-US" dirty="0" smtClean="0"/>
          </a:p>
          <a:p>
            <a:pPr lvl="1"/>
            <a:r>
              <a:rPr lang="en-US" dirty="0"/>
              <a:t>God had promised that a savior known as the </a:t>
            </a:r>
            <a:r>
              <a:rPr lang="en-US" i="1" dirty="0"/>
              <a:t>Messiah</a:t>
            </a:r>
            <a:r>
              <a:rPr lang="en-US" dirty="0"/>
              <a:t> would arrive and restore the kingdom of the Jews. </a:t>
            </a:r>
            <a:endParaRPr lang="en-US" dirty="0" smtClean="0"/>
          </a:p>
        </p:txBody>
      </p:sp>
      <p:pic>
        <p:nvPicPr>
          <p:cNvPr id="5" name="Picture 4"/>
          <p:cNvPicPr>
            <a:picLocks noChangeAspect="1"/>
          </p:cNvPicPr>
          <p:nvPr/>
        </p:nvPicPr>
        <p:blipFill>
          <a:blip r:embed="rId3"/>
          <a:stretch>
            <a:fillRect/>
          </a:stretch>
        </p:blipFill>
        <p:spPr>
          <a:xfrm>
            <a:off x="194553" y="1177047"/>
            <a:ext cx="5982511" cy="5515583"/>
          </a:xfrm>
          <a:prstGeom prst="rect">
            <a:avLst/>
          </a:prstGeom>
        </p:spPr>
      </p:pic>
      <p:pic>
        <p:nvPicPr>
          <p:cNvPr id="1028" name="Picture 4" descr="http://religion.imgix.net/725/147527.jpg?fit=max&amp;w=400&amp;s=a5404b64257c8e235b72e9466ef0bdb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0"/>
            <a:ext cx="1212765" cy="1177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26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Break</a:t>
            </a:r>
            <a:endParaRPr lang="en-US" dirty="0"/>
          </a:p>
        </p:txBody>
      </p:sp>
      <p:sp>
        <p:nvSpPr>
          <p:cNvPr id="3" name="Content Placeholder 2"/>
          <p:cNvSpPr>
            <a:spLocks noGrp="1"/>
          </p:cNvSpPr>
          <p:nvPr>
            <p:ph sz="half" idx="1"/>
          </p:nvPr>
        </p:nvSpPr>
        <p:spPr/>
        <p:txBody>
          <a:bodyPr/>
          <a:lstStyle/>
          <a:p>
            <a:r>
              <a:rPr lang="en-US">
                <a:hlinkClick r:id="rId2"/>
              </a:rPr>
              <a:t>http://</a:t>
            </a:r>
            <a:r>
              <a:rPr lang="en-US" smtClean="0">
                <a:hlinkClick r:id="rId2"/>
              </a:rPr>
              <a:t>ed.ted.com/lessons/the-five-major-world-religions-john-bellaimey</a:t>
            </a:r>
            <a:r>
              <a:rPr lang="en-US" smtClean="0"/>
              <a:t> </a:t>
            </a:r>
            <a:endParaRPr lang="en-US"/>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21634852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alpha val="46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7477380" y="90555"/>
            <a:ext cx="10178322" cy="1492132"/>
          </a:xfrm>
        </p:spPr>
        <p:txBody>
          <a:bodyPr/>
          <a:lstStyle/>
          <a:p>
            <a:r>
              <a:rPr lang="en-US" dirty="0" smtClean="0"/>
              <a:t>Christianity</a:t>
            </a:r>
            <a:endParaRPr lang="en-US" dirty="0"/>
          </a:p>
        </p:txBody>
      </p:sp>
      <p:sp>
        <p:nvSpPr>
          <p:cNvPr id="3" name="Content Placeholder 2"/>
          <p:cNvSpPr>
            <a:spLocks noGrp="1"/>
          </p:cNvSpPr>
          <p:nvPr>
            <p:ph sz="half" idx="1"/>
          </p:nvPr>
        </p:nvSpPr>
        <p:spPr>
          <a:xfrm>
            <a:off x="6682903" y="1128451"/>
            <a:ext cx="5509098" cy="5048613"/>
          </a:xfrm>
          <a:solidFill>
            <a:schemeClr val="accent5">
              <a:lumMod val="40000"/>
              <a:lumOff val="60000"/>
              <a:alpha val="71000"/>
            </a:schemeClr>
          </a:solidFill>
        </p:spPr>
        <p:txBody>
          <a:bodyPr>
            <a:normAutofit fontScale="92500" lnSpcReduction="20000"/>
          </a:bodyPr>
          <a:lstStyle/>
          <a:p>
            <a:r>
              <a:rPr lang="en-US" dirty="0" smtClean="0">
                <a:solidFill>
                  <a:schemeClr val="tx1">
                    <a:lumMod val="95000"/>
                    <a:lumOff val="5000"/>
                  </a:schemeClr>
                </a:solidFill>
              </a:rPr>
              <a:t>Some Jews believed they found this Messiah with Jesus. </a:t>
            </a:r>
          </a:p>
          <a:p>
            <a:r>
              <a:rPr lang="en-US" dirty="0">
                <a:solidFill>
                  <a:schemeClr val="tx1">
                    <a:lumMod val="95000"/>
                    <a:lumOff val="5000"/>
                  </a:schemeClr>
                </a:solidFill>
              </a:rPr>
              <a:t>Born as a movement within Judaism, </a:t>
            </a:r>
            <a:r>
              <a:rPr lang="en-US" dirty="0" smtClean="0">
                <a:solidFill>
                  <a:schemeClr val="tx1">
                    <a:lumMod val="95000"/>
                    <a:lumOff val="5000"/>
                  </a:schemeClr>
                </a:solidFill>
              </a:rPr>
              <a:t>Christianity emphasized </a:t>
            </a:r>
            <a:r>
              <a:rPr lang="en-US" dirty="0">
                <a:solidFill>
                  <a:schemeClr val="tx1">
                    <a:lumMod val="95000"/>
                    <a:lumOff val="5000"/>
                  </a:schemeClr>
                </a:solidFill>
              </a:rPr>
              <a:t>a more personal relationship between God and people—and attracted many Romans</a:t>
            </a:r>
            <a:r>
              <a:rPr lang="en-US" dirty="0" smtClean="0">
                <a:solidFill>
                  <a:schemeClr val="tx1">
                    <a:lumMod val="95000"/>
                    <a:lumOff val="5000"/>
                  </a:schemeClr>
                </a:solidFill>
              </a:rPr>
              <a:t>.</a:t>
            </a:r>
          </a:p>
          <a:p>
            <a:r>
              <a:rPr lang="en-US" dirty="0">
                <a:solidFill>
                  <a:schemeClr val="tx1">
                    <a:lumMod val="95000"/>
                    <a:lumOff val="5000"/>
                  </a:schemeClr>
                </a:solidFill>
              </a:rPr>
              <a:t>At the age of 30, Jesus began his public ministry. </a:t>
            </a:r>
            <a:endParaRPr lang="en-US" dirty="0" smtClean="0">
              <a:solidFill>
                <a:schemeClr val="tx1">
                  <a:lumMod val="95000"/>
                  <a:lumOff val="5000"/>
                </a:schemeClr>
              </a:solidFill>
            </a:endParaRPr>
          </a:p>
          <a:p>
            <a:pPr lvl="1"/>
            <a:r>
              <a:rPr lang="en-US" dirty="0" smtClean="0">
                <a:solidFill>
                  <a:schemeClr val="tx1">
                    <a:lumMod val="95000"/>
                    <a:lumOff val="5000"/>
                  </a:schemeClr>
                </a:solidFill>
              </a:rPr>
              <a:t>For </a:t>
            </a:r>
            <a:r>
              <a:rPr lang="en-US" dirty="0">
                <a:solidFill>
                  <a:schemeClr val="tx1">
                    <a:lumMod val="95000"/>
                    <a:lumOff val="5000"/>
                  </a:schemeClr>
                </a:solidFill>
              </a:rPr>
              <a:t>the next three years, he preached, taught, did good works, and reportedly performed miracles. </a:t>
            </a:r>
            <a:endParaRPr lang="en-US" dirty="0" smtClean="0">
              <a:solidFill>
                <a:schemeClr val="tx1">
                  <a:lumMod val="95000"/>
                  <a:lumOff val="5000"/>
                </a:schemeClr>
              </a:solidFill>
            </a:endParaRPr>
          </a:p>
          <a:p>
            <a:r>
              <a:rPr lang="en-US" b="1" u="sng" dirty="0" smtClean="0">
                <a:solidFill>
                  <a:schemeClr val="tx1">
                    <a:lumMod val="95000"/>
                    <a:lumOff val="5000"/>
                  </a:schemeClr>
                </a:solidFill>
              </a:rPr>
              <a:t>Jesus’ </a:t>
            </a:r>
            <a:r>
              <a:rPr lang="en-US" b="1" u="sng" dirty="0">
                <a:solidFill>
                  <a:schemeClr val="tx1">
                    <a:lumMod val="95000"/>
                    <a:lumOff val="5000"/>
                  </a:schemeClr>
                </a:solidFill>
              </a:rPr>
              <a:t>teachings contained many ideas from Jewish tradition, such as </a:t>
            </a:r>
            <a:r>
              <a:rPr lang="en-US" b="1" u="sng" dirty="0" smtClean="0">
                <a:solidFill>
                  <a:schemeClr val="tx1">
                    <a:lumMod val="95000"/>
                    <a:lumOff val="5000"/>
                  </a:schemeClr>
                </a:solidFill>
              </a:rPr>
              <a:t>monotheism </a:t>
            </a:r>
            <a:r>
              <a:rPr lang="en-US" b="1" u="sng" dirty="0">
                <a:solidFill>
                  <a:schemeClr val="tx1">
                    <a:lumMod val="95000"/>
                    <a:lumOff val="5000"/>
                  </a:schemeClr>
                </a:solidFill>
              </a:rPr>
              <a:t>and the principles of the Ten Commandments</a:t>
            </a:r>
            <a:r>
              <a:rPr lang="en-US" b="1" u="sng" dirty="0" smtClean="0">
                <a:solidFill>
                  <a:schemeClr val="tx1">
                    <a:lumMod val="95000"/>
                    <a:lumOff val="5000"/>
                  </a:schemeClr>
                </a:solidFill>
              </a:rPr>
              <a:t>.</a:t>
            </a:r>
          </a:p>
          <a:p>
            <a:pPr lvl="1"/>
            <a:r>
              <a:rPr lang="en-US" dirty="0" smtClean="0">
                <a:solidFill>
                  <a:schemeClr val="tx1">
                    <a:lumMod val="95000"/>
                    <a:lumOff val="5000"/>
                  </a:schemeClr>
                </a:solidFill>
              </a:rPr>
              <a:t>He emphasized </a:t>
            </a:r>
            <a:r>
              <a:rPr lang="en-US" dirty="0">
                <a:solidFill>
                  <a:schemeClr val="tx1">
                    <a:lumMod val="95000"/>
                    <a:lumOff val="5000"/>
                  </a:schemeClr>
                </a:solidFill>
              </a:rPr>
              <a:t>God’s personal relationship to each human </a:t>
            </a:r>
            <a:r>
              <a:rPr lang="en-US" dirty="0" smtClean="0">
                <a:solidFill>
                  <a:schemeClr val="tx1">
                    <a:lumMod val="95000"/>
                    <a:lumOff val="5000"/>
                  </a:schemeClr>
                </a:solidFill>
              </a:rPr>
              <a:t>being, the </a:t>
            </a:r>
            <a:r>
              <a:rPr lang="en-US" dirty="0">
                <a:solidFill>
                  <a:schemeClr val="tx1">
                    <a:lumMod val="95000"/>
                    <a:lumOff val="5000"/>
                  </a:schemeClr>
                </a:solidFill>
              </a:rPr>
              <a:t>importance of people’s love for God, their neighbors, their enemies, and even themselves. He also taught that God would end wickedness in the world and would establish an eternal kingdom after death for people who sincerely repented their sins. </a:t>
            </a:r>
            <a:endParaRPr lang="en-US" u="sng" dirty="0">
              <a:solidFill>
                <a:schemeClr val="tx1">
                  <a:lumMod val="95000"/>
                  <a:lumOff val="5000"/>
                </a:schemeClr>
              </a:solidFill>
            </a:endParaRPr>
          </a:p>
        </p:txBody>
      </p:sp>
    </p:spTree>
    <p:extLst>
      <p:ext uri="{BB962C8B-B14F-4D97-AF65-F5344CB8AC3E}">
        <p14:creationId xmlns:p14="http://schemas.microsoft.com/office/powerpoint/2010/main" val="37346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Jesus’s Death</a:t>
            </a:r>
            <a:endParaRPr lang="en-US" dirty="0"/>
          </a:p>
        </p:txBody>
      </p:sp>
      <p:sp>
        <p:nvSpPr>
          <p:cNvPr id="3" name="Content Placeholder 2"/>
          <p:cNvSpPr>
            <a:spLocks noGrp="1"/>
          </p:cNvSpPr>
          <p:nvPr>
            <p:ph sz="half" idx="1"/>
          </p:nvPr>
        </p:nvSpPr>
        <p:spPr>
          <a:xfrm>
            <a:off x="817123" y="1177047"/>
            <a:ext cx="5240777" cy="5505855"/>
          </a:xfrm>
        </p:spPr>
        <p:txBody>
          <a:bodyPr>
            <a:normAutofit fontScale="92500" lnSpcReduction="10000"/>
          </a:bodyPr>
          <a:lstStyle/>
          <a:p>
            <a:r>
              <a:rPr lang="en-US" sz="2200" dirty="0"/>
              <a:t>Jesus’ growing popularity concerned both Roman and Jewish leaders. </a:t>
            </a:r>
          </a:p>
          <a:p>
            <a:r>
              <a:rPr lang="en-US" sz="2200" dirty="0" smtClean="0"/>
              <a:t>When </a:t>
            </a:r>
            <a:r>
              <a:rPr lang="en-US" sz="2200" dirty="0"/>
              <a:t>Jesus visited Jerusalem about A.D. 29, enthusiastic crowds greeted him as the </a:t>
            </a:r>
            <a:r>
              <a:rPr lang="en-US" sz="2200" b="1" u="sng" dirty="0"/>
              <a:t>Messiah, or king—the one whom the Bible had said would come to rescue the Jews</a:t>
            </a:r>
            <a:r>
              <a:rPr lang="en-US" sz="2200" b="1" dirty="0"/>
              <a:t>. </a:t>
            </a:r>
            <a:endParaRPr lang="en-US" sz="2200" b="1" dirty="0" smtClean="0"/>
          </a:p>
          <a:p>
            <a:pPr lvl="1"/>
            <a:r>
              <a:rPr lang="en-US" sz="2200" dirty="0" smtClean="0"/>
              <a:t>The </a:t>
            </a:r>
            <a:r>
              <a:rPr lang="en-US" sz="2200" dirty="0"/>
              <a:t>chief priests of the Jews, however, denied that Jesus was the Messiah. They said his teachings were blasphemy, or contempt for God. </a:t>
            </a:r>
            <a:endParaRPr lang="en-US" sz="2200" dirty="0" smtClean="0"/>
          </a:p>
          <a:p>
            <a:r>
              <a:rPr lang="en-US" sz="2200" dirty="0" smtClean="0"/>
              <a:t>The </a:t>
            </a:r>
            <a:r>
              <a:rPr lang="en-US" sz="2200" dirty="0"/>
              <a:t>Roman governor Pontius Pilate accused Jesus of defying the authority of Rome. Pilate arrested Jesus and sentenced him to be crucified, or nailed to a large wooden cross to </a:t>
            </a:r>
            <a:r>
              <a:rPr lang="en-US" sz="2200" dirty="0" smtClean="0"/>
              <a:t>die</a:t>
            </a:r>
            <a:r>
              <a:rPr lang="en-US" sz="2200" smtClean="0"/>
              <a:t>. </a:t>
            </a:r>
            <a:endParaRPr lang="en-US" sz="2200" dirty="0" smtClean="0"/>
          </a:p>
        </p:txBody>
      </p:sp>
      <p:pic>
        <p:nvPicPr>
          <p:cNvPr id="2050" name="Picture 2" descr="http://salvationprayer.info/home/wp-content/uploads/2015/08/OnTheCross.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57900" y="1128451"/>
            <a:ext cx="5711731" cy="5021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471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251" y="71100"/>
            <a:ext cx="10496145" cy="1203223"/>
          </a:xfrm>
        </p:spPr>
        <p:txBody>
          <a:bodyPr>
            <a:normAutofit fontScale="90000"/>
          </a:bodyPr>
          <a:lstStyle/>
          <a:p>
            <a:pPr algn="ctr"/>
            <a:r>
              <a:rPr lang="en-US" dirty="0" smtClean="0"/>
              <a:t>Spreading of Christianity after his death</a:t>
            </a:r>
            <a:endParaRPr lang="en-US" dirty="0"/>
          </a:p>
        </p:txBody>
      </p:sp>
      <p:sp>
        <p:nvSpPr>
          <p:cNvPr id="3" name="Content Placeholder 2"/>
          <p:cNvSpPr>
            <a:spLocks noGrp="1"/>
          </p:cNvSpPr>
          <p:nvPr>
            <p:ph sz="half" idx="1"/>
          </p:nvPr>
        </p:nvSpPr>
        <p:spPr>
          <a:xfrm>
            <a:off x="800413" y="1011677"/>
            <a:ext cx="4977818" cy="5846323"/>
          </a:xfrm>
        </p:spPr>
        <p:txBody>
          <a:bodyPr>
            <a:normAutofit/>
          </a:bodyPr>
          <a:lstStyle/>
          <a:p>
            <a:r>
              <a:rPr lang="en-US" dirty="0" smtClean="0"/>
              <a:t>Some Jews continued to follow Jesus’s teachings after his death. They started referring to him as Jesus Christ.</a:t>
            </a:r>
          </a:p>
          <a:p>
            <a:r>
              <a:rPr lang="en-US" dirty="0" smtClean="0"/>
              <a:t>But some Jews were not convinced that he was the Messiah and continued to practice Judaism waiting for the true Messiah.</a:t>
            </a:r>
          </a:p>
          <a:p>
            <a:r>
              <a:rPr lang="en-US" dirty="0" smtClean="0"/>
              <a:t>Even though Jesus </a:t>
            </a:r>
            <a:r>
              <a:rPr lang="en-US" dirty="0"/>
              <a:t>was dead, Christians </a:t>
            </a:r>
            <a:r>
              <a:rPr lang="en-US" dirty="0" smtClean="0"/>
              <a:t>still posed </a:t>
            </a:r>
            <a:r>
              <a:rPr lang="en-US" dirty="0"/>
              <a:t>a problem for Roman rulers. </a:t>
            </a:r>
            <a:endParaRPr lang="en-US" dirty="0" smtClean="0"/>
          </a:p>
          <a:p>
            <a:pPr lvl="1"/>
            <a:r>
              <a:rPr lang="en-US" dirty="0" smtClean="0"/>
              <a:t>The </a:t>
            </a:r>
            <a:r>
              <a:rPr lang="en-US" dirty="0"/>
              <a:t>main reason was that they refused to worship Roman gods. </a:t>
            </a:r>
            <a:endParaRPr lang="en-US" dirty="0" smtClean="0"/>
          </a:p>
          <a:p>
            <a:pPr lvl="1"/>
            <a:r>
              <a:rPr lang="en-US" dirty="0" smtClean="0"/>
              <a:t>This </a:t>
            </a:r>
            <a:r>
              <a:rPr lang="en-US" dirty="0"/>
              <a:t>refusal was seen as opposition to Roman rule. </a:t>
            </a:r>
            <a:endParaRPr lang="en-US" dirty="0" smtClean="0"/>
          </a:p>
          <a:p>
            <a:r>
              <a:rPr lang="en-US" dirty="0" smtClean="0"/>
              <a:t>Despite these persecutions, by the 3</a:t>
            </a:r>
            <a:r>
              <a:rPr lang="en-US" baseline="30000" dirty="0" smtClean="0"/>
              <a:t>rd</a:t>
            </a:r>
            <a:r>
              <a:rPr lang="en-US" dirty="0" smtClean="0"/>
              <a:t> century AD there were millions of Christians in the Roman Empire.</a:t>
            </a:r>
            <a:endParaRPr lang="en-US" dirty="0"/>
          </a:p>
        </p:txBody>
      </p:sp>
      <p:pic>
        <p:nvPicPr>
          <p:cNvPr id="5" name="Content Placeholder 4"/>
          <p:cNvPicPr>
            <a:picLocks noGrp="1" noChangeAspect="1"/>
          </p:cNvPicPr>
          <p:nvPr>
            <p:ph sz="half" idx="2"/>
          </p:nvPr>
        </p:nvPicPr>
        <p:blipFill>
          <a:blip r:embed="rId2"/>
          <a:stretch>
            <a:fillRect/>
          </a:stretch>
        </p:blipFill>
        <p:spPr>
          <a:xfrm>
            <a:off x="5710136" y="1420238"/>
            <a:ext cx="6404043" cy="5214025"/>
          </a:xfrm>
          <a:prstGeom prst="rect">
            <a:avLst/>
          </a:prstGeom>
        </p:spPr>
      </p:pic>
    </p:spTree>
    <p:extLst>
      <p:ext uri="{BB962C8B-B14F-4D97-AF65-F5344CB8AC3E}">
        <p14:creationId xmlns:p14="http://schemas.microsoft.com/office/powerpoint/2010/main" val="163902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2000" cy="6858738"/>
          </a:xfrm>
          <a:prstGeom prst="rect">
            <a:avLst/>
          </a:prstGeom>
        </p:spPr>
      </p:pic>
      <p:sp>
        <p:nvSpPr>
          <p:cNvPr id="3" name="Content Placeholder 2"/>
          <p:cNvSpPr>
            <a:spLocks noGrp="1"/>
          </p:cNvSpPr>
          <p:nvPr>
            <p:ph sz="half" idx="1"/>
          </p:nvPr>
        </p:nvSpPr>
        <p:spPr/>
        <p:txBody>
          <a:bodyPr>
            <a:normAutofit fontScale="92500"/>
          </a:bodyPr>
          <a:lstStyle/>
          <a:p>
            <a:endParaRPr lang="en-US"/>
          </a:p>
        </p:txBody>
      </p:sp>
      <p:sp>
        <p:nvSpPr>
          <p:cNvPr id="4" name="Content Placeholder 3"/>
          <p:cNvSpPr>
            <a:spLocks noGrp="1"/>
          </p:cNvSpPr>
          <p:nvPr>
            <p:ph sz="half" idx="2"/>
          </p:nvPr>
        </p:nvSpPr>
        <p:spPr>
          <a:xfrm>
            <a:off x="663102" y="3312638"/>
            <a:ext cx="10620983" cy="3165984"/>
          </a:xfrm>
          <a:solidFill>
            <a:schemeClr val="accent5">
              <a:lumMod val="20000"/>
              <a:lumOff val="80000"/>
              <a:alpha val="89000"/>
            </a:schemeClr>
          </a:solidFill>
        </p:spPr>
        <p:txBody>
          <a:bodyPr>
            <a:normAutofit fontScale="92500"/>
          </a:bodyPr>
          <a:lstStyle/>
          <a:p>
            <a:r>
              <a:rPr lang="en-US" dirty="0"/>
              <a:t>A critical moment in Christianity occurred in A.D. 312, when the Roman emperor Constantine was fighting three rivals for leadership of Rome</a:t>
            </a:r>
            <a:r>
              <a:rPr lang="en-US" dirty="0" smtClean="0"/>
              <a:t>.</a:t>
            </a:r>
          </a:p>
          <a:p>
            <a:pPr lvl="1"/>
            <a:r>
              <a:rPr lang="en-US" dirty="0" smtClean="0"/>
              <a:t>On </a:t>
            </a:r>
            <a:r>
              <a:rPr lang="en-US" dirty="0"/>
              <a:t>the day before the </a:t>
            </a:r>
            <a:r>
              <a:rPr lang="en-US" dirty="0" smtClean="0"/>
              <a:t>battle, </a:t>
            </a:r>
            <a:r>
              <a:rPr lang="en-US" dirty="0"/>
              <a:t>Constantine prayed for divine help. He reported that he then saw an image of a cross—a symbol of Christianity. He ordered artisans to put the Christian symbol on his soldier’s shields. Constantine and his troops were victorious in battle. He credited his success to the help of the Christian God</a:t>
            </a:r>
            <a:r>
              <a:rPr lang="en-US" dirty="0" smtClean="0"/>
              <a:t>.</a:t>
            </a:r>
          </a:p>
          <a:p>
            <a:r>
              <a:rPr lang="en-US" dirty="0"/>
              <a:t>In the next year, A.D. 313, </a:t>
            </a:r>
            <a:r>
              <a:rPr lang="en-US" b="1" u="sng" dirty="0"/>
              <a:t>Constantine announced an end to the persecution of Christians. In the Edict of Milan, he declared Christianity to be one of the religions approved by the emperor</a:t>
            </a:r>
            <a:r>
              <a:rPr lang="en-US" b="1" u="sng" dirty="0" smtClean="0"/>
              <a:t>.</a:t>
            </a:r>
          </a:p>
          <a:p>
            <a:r>
              <a:rPr lang="en-US" b="1" u="sng" dirty="0" smtClean="0">
                <a:hlinkClick r:id="rId3"/>
              </a:rPr>
              <a:t>Video</a:t>
            </a:r>
            <a:r>
              <a:rPr lang="en-US" b="1" u="sng" dirty="0" smtClean="0"/>
              <a:t> (36:50)</a:t>
            </a:r>
            <a:endParaRPr lang="en-US" b="1" u="sng" dirty="0"/>
          </a:p>
        </p:txBody>
      </p:sp>
    </p:spTree>
    <p:extLst>
      <p:ext uri="{BB962C8B-B14F-4D97-AF65-F5344CB8AC3E}">
        <p14:creationId xmlns:p14="http://schemas.microsoft.com/office/powerpoint/2010/main" val="322019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TM10001106[[fn=Badge]]</Template>
  <TotalTime>747</TotalTime>
  <Words>889</Words>
  <Application>Microsoft Office PowerPoint</Application>
  <PresentationFormat>Widescreen</PresentationFormat>
  <Paragraphs>50</Paragraphs>
  <Slides>10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Gill Sans MT</vt:lpstr>
      <vt:lpstr>Impact</vt:lpstr>
      <vt:lpstr>Badge</vt:lpstr>
      <vt:lpstr>Good morning!</vt:lpstr>
      <vt:lpstr>Religions in Rome</vt:lpstr>
      <vt:lpstr>Roman Religion</vt:lpstr>
      <vt:lpstr>Judaism</vt:lpstr>
      <vt:lpstr>Video Break</vt:lpstr>
      <vt:lpstr>Christianity</vt:lpstr>
      <vt:lpstr>Jesus’s Death</vt:lpstr>
      <vt:lpstr>Spreading of Christianity after his death</vt:lpstr>
      <vt:lpstr>PowerPoint Presentation</vt:lpstr>
      <vt:lpstr>PowerPoint Presentation</vt:lpstr>
    </vt:vector>
  </TitlesOfParts>
  <Company>Cobb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Altman</dc:creator>
  <cp:lastModifiedBy>Natasha Beemon</cp:lastModifiedBy>
  <cp:revision>27</cp:revision>
  <dcterms:created xsi:type="dcterms:W3CDTF">2016-08-16T16:32:05Z</dcterms:created>
  <dcterms:modified xsi:type="dcterms:W3CDTF">2018-08-23T15:16:13Z</dcterms:modified>
</cp:coreProperties>
</file>