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72" r:id="rId19"/>
    <p:sldId id="273" r:id="rId20"/>
    <p:sldId id="274" r:id="rId21"/>
    <p:sldId id="275" r:id="rId22"/>
    <p:sldId id="287" r:id="rId23"/>
    <p:sldId id="277" r:id="rId24"/>
    <p:sldId id="284"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D21CC-3D7D-4E23-8AD1-82AA27948BB1}"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ACB46-8E98-45D1-90F3-5AEC2AC0A092}" type="slidenum">
              <a:rPr lang="en-US" smtClean="0"/>
              <a:t>‹#›</a:t>
            </a:fld>
            <a:endParaRPr lang="en-US"/>
          </a:p>
        </p:txBody>
      </p:sp>
    </p:spTree>
    <p:extLst>
      <p:ext uri="{BB962C8B-B14F-4D97-AF65-F5344CB8AC3E}">
        <p14:creationId xmlns:p14="http://schemas.microsoft.com/office/powerpoint/2010/main" val="299292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31888" y="676275"/>
            <a:ext cx="4602162" cy="3452813"/>
          </a:xfrm>
          <a:ln/>
        </p:spPr>
      </p:sp>
      <p:sp>
        <p:nvSpPr>
          <p:cNvPr id="55299" name="Rectangle 3"/>
          <p:cNvSpPr>
            <a:spLocks noGrp="1" noChangeArrowheads="1"/>
          </p:cNvSpPr>
          <p:nvPr>
            <p:ph type="body" idx="1"/>
          </p:nvPr>
        </p:nvSpPr>
        <p:spPr>
          <a:xfrm>
            <a:off x="896939" y="4354514"/>
            <a:ext cx="5078412"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9" tIns="44935" rIns="89869" bIns="44935"/>
          <a:lstStyle/>
          <a:p>
            <a:endParaRPr lang="en-US" smtClean="0"/>
          </a:p>
        </p:txBody>
      </p:sp>
    </p:spTree>
    <p:extLst>
      <p:ext uri="{BB962C8B-B14F-4D97-AF65-F5344CB8AC3E}">
        <p14:creationId xmlns:p14="http://schemas.microsoft.com/office/powerpoint/2010/main" val="235467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31888" y="676275"/>
            <a:ext cx="4602162" cy="3452813"/>
          </a:xfrm>
          <a:ln/>
        </p:spPr>
      </p:sp>
      <p:sp>
        <p:nvSpPr>
          <p:cNvPr id="56323" name="Rectangle 3"/>
          <p:cNvSpPr>
            <a:spLocks noGrp="1" noChangeArrowheads="1"/>
          </p:cNvSpPr>
          <p:nvPr>
            <p:ph type="body" idx="1"/>
          </p:nvPr>
        </p:nvSpPr>
        <p:spPr>
          <a:xfrm>
            <a:off x="896939" y="4354514"/>
            <a:ext cx="5078412"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9" tIns="44935" rIns="89869" bIns="44935"/>
          <a:lstStyle/>
          <a:p>
            <a:endParaRPr lang="en-US" smtClean="0"/>
          </a:p>
        </p:txBody>
      </p:sp>
    </p:spTree>
    <p:extLst>
      <p:ext uri="{BB962C8B-B14F-4D97-AF65-F5344CB8AC3E}">
        <p14:creationId xmlns:p14="http://schemas.microsoft.com/office/powerpoint/2010/main" val="182585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570A3-D21A-410D-B6D8-01CD6F8E6D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407560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570A3-D21A-410D-B6D8-01CD6F8E6D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158174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570A3-D21A-410D-B6D8-01CD6F8E6D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251484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570A3-D21A-410D-B6D8-01CD6F8E6D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29228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570A3-D21A-410D-B6D8-01CD6F8E6D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229967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570A3-D21A-410D-B6D8-01CD6F8E6DB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87282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570A3-D21A-410D-B6D8-01CD6F8E6DB5}"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204389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570A3-D21A-410D-B6D8-01CD6F8E6DB5}"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354433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570A3-D21A-410D-B6D8-01CD6F8E6DB5}"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97917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570A3-D21A-410D-B6D8-01CD6F8E6DB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160773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570A3-D21A-410D-B6D8-01CD6F8E6DB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800B0-80D6-440C-9B8D-FEEE4660A597}" type="slidenum">
              <a:rPr lang="en-US" smtClean="0"/>
              <a:t>‹#›</a:t>
            </a:fld>
            <a:endParaRPr lang="en-US"/>
          </a:p>
        </p:txBody>
      </p:sp>
    </p:spTree>
    <p:extLst>
      <p:ext uri="{BB962C8B-B14F-4D97-AF65-F5344CB8AC3E}">
        <p14:creationId xmlns:p14="http://schemas.microsoft.com/office/powerpoint/2010/main" val="194952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570A3-D21A-410D-B6D8-01CD6F8E6DB5}" type="datetimeFigureOut">
              <a:rPr lang="en-US" smtClean="0"/>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800B0-80D6-440C-9B8D-FEEE4660A597}" type="slidenum">
              <a:rPr lang="en-US" smtClean="0"/>
              <a:t>‹#›</a:t>
            </a:fld>
            <a:endParaRPr lang="en-US"/>
          </a:p>
        </p:txBody>
      </p:sp>
    </p:spTree>
    <p:extLst>
      <p:ext uri="{BB962C8B-B14F-4D97-AF65-F5344CB8AC3E}">
        <p14:creationId xmlns:p14="http://schemas.microsoft.com/office/powerpoint/2010/main" val="4186251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d.ted.com/lessons/the-five-major-world-religions-john-bellaime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bsnews.com/news/in-detail-sunnis-vs-shiite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q7q_LcqbvKI"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Ten</a:t>
            </a:r>
            <a:endParaRPr lang="en-US" dirty="0"/>
          </a:p>
        </p:txBody>
      </p:sp>
      <p:sp>
        <p:nvSpPr>
          <p:cNvPr id="3" name="Content Placeholder 2"/>
          <p:cNvSpPr>
            <a:spLocks noGrp="1"/>
          </p:cNvSpPr>
          <p:nvPr>
            <p:ph idx="1"/>
          </p:nvPr>
        </p:nvSpPr>
        <p:spPr/>
        <p:txBody>
          <a:bodyPr/>
          <a:lstStyle/>
          <a:p>
            <a:r>
              <a:rPr lang="en-US" dirty="0" smtClean="0"/>
              <a:t>Tutoring after school next Wednesday after school in Room 108 with Ms. Rhinehart. Prior to the tutoring session you must complete the study guide, and you must get that from me today or tomorrow. Remember, these are qualifications to re-take the test. </a:t>
            </a:r>
          </a:p>
          <a:p>
            <a:r>
              <a:rPr lang="en-US" dirty="0" smtClean="0">
                <a:hlinkClick r:id="rId2"/>
              </a:rPr>
              <a:t>Islam Video </a:t>
            </a:r>
            <a:endParaRPr lang="en-US" dirty="0"/>
          </a:p>
        </p:txBody>
      </p:sp>
    </p:spTree>
    <p:extLst>
      <p:ext uri="{BB962C8B-B14F-4D97-AF65-F5344CB8AC3E}">
        <p14:creationId xmlns:p14="http://schemas.microsoft.com/office/powerpoint/2010/main" val="3721654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idx="4294967295"/>
          </p:nvPr>
        </p:nvSpPr>
        <p:spPr/>
        <p:txBody>
          <a:bodyPr/>
          <a:lstStyle/>
          <a:p>
            <a:pPr eaLnBrk="1" hangingPunct="1">
              <a:defRPr/>
            </a:pPr>
            <a:r>
              <a:rPr lang="en-US" sz="4000" smtClean="0"/>
              <a:t>Dome of a mosque, Esfahan, Iran</a:t>
            </a:r>
          </a:p>
        </p:txBody>
      </p:sp>
      <p:pic>
        <p:nvPicPr>
          <p:cNvPr id="24579" name="Picture 8" descr="masjid-i-sha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4768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9"/>
          <p:cNvSpPr txBox="1">
            <a:spLocks noChangeArrowheads="1"/>
          </p:cNvSpPr>
          <p:nvPr/>
        </p:nvSpPr>
        <p:spPr bwMode="auto">
          <a:xfrm>
            <a:off x="1066800" y="6324600"/>
            <a:ext cx="678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http://www.perceptivetravel.com/issues/1106/maclean.html</a:t>
            </a:r>
          </a:p>
        </p:txBody>
      </p:sp>
      <p:sp>
        <p:nvSpPr>
          <p:cNvPr id="24581" name="Text Box 10"/>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36</a:t>
            </a:r>
          </a:p>
        </p:txBody>
      </p:sp>
    </p:spTree>
    <p:extLst>
      <p:ext uri="{BB962C8B-B14F-4D97-AF65-F5344CB8AC3E}">
        <p14:creationId xmlns:p14="http://schemas.microsoft.com/office/powerpoint/2010/main" val="43764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title" idx="4294967295"/>
          </p:nvPr>
        </p:nvSpPr>
        <p:spPr/>
        <p:txBody>
          <a:bodyPr/>
          <a:lstStyle/>
          <a:p>
            <a:pPr eaLnBrk="1" hangingPunct="1">
              <a:defRPr/>
            </a:pPr>
            <a:r>
              <a:rPr lang="en-US" sz="4000" smtClean="0"/>
              <a:t>Mosque in Djenne, Mali (West Africa)</a:t>
            </a:r>
          </a:p>
        </p:txBody>
      </p:sp>
      <p:pic>
        <p:nvPicPr>
          <p:cNvPr id="26627" name="Picture 13" descr="Djenne - the Grande M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4"/>
          <p:cNvSpPr txBox="1">
            <a:spLocks noChangeArrowheads="1"/>
          </p:cNvSpPr>
          <p:nvPr/>
        </p:nvSpPr>
        <p:spPr bwMode="auto">
          <a:xfrm>
            <a:off x="1981200" y="6461125"/>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http://www.travelblog.org/Photos/17028.html</a:t>
            </a:r>
          </a:p>
        </p:txBody>
      </p:sp>
      <p:sp>
        <p:nvSpPr>
          <p:cNvPr id="26629" name="Text Box 15"/>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38</a:t>
            </a:r>
          </a:p>
        </p:txBody>
      </p:sp>
    </p:spTree>
    <p:extLst>
      <p:ext uri="{BB962C8B-B14F-4D97-AF65-F5344CB8AC3E}">
        <p14:creationId xmlns:p14="http://schemas.microsoft.com/office/powerpoint/2010/main" val="317695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title" idx="4294967295"/>
          </p:nvPr>
        </p:nvSpPr>
        <p:spPr/>
        <p:txBody>
          <a:bodyPr/>
          <a:lstStyle/>
          <a:p>
            <a:pPr eaLnBrk="1" hangingPunct="1">
              <a:defRPr/>
            </a:pPr>
            <a:r>
              <a:rPr lang="en-US" smtClean="0"/>
              <a:t>North African mosque</a:t>
            </a:r>
          </a:p>
        </p:txBody>
      </p:sp>
      <p:pic>
        <p:nvPicPr>
          <p:cNvPr id="27651" name="Picture 13" descr="tunisi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39814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14"/>
          <p:cNvSpPr txBox="1">
            <a:spLocks noChangeArrowheads="1"/>
          </p:cNvSpPr>
          <p:nvPr/>
        </p:nvSpPr>
        <p:spPr bwMode="auto">
          <a:xfrm>
            <a:off x="5491163" y="6156325"/>
            <a:ext cx="3841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http://www.galenfrysinger.com/</a:t>
            </a:r>
          </a:p>
          <a:p>
            <a:pPr eaLnBrk="1" hangingPunct="1"/>
            <a:r>
              <a:rPr lang="en-US" sz="2000">
                <a:latin typeface="Arial" charset="0"/>
              </a:rPr>
              <a:t>tunis.htm		      39	</a:t>
            </a:r>
          </a:p>
        </p:txBody>
      </p:sp>
    </p:spTree>
    <p:extLst>
      <p:ext uri="{BB962C8B-B14F-4D97-AF65-F5344CB8AC3E}">
        <p14:creationId xmlns:p14="http://schemas.microsoft.com/office/powerpoint/2010/main" val="16149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title" idx="4294967295"/>
          </p:nvPr>
        </p:nvSpPr>
        <p:spPr/>
        <p:txBody>
          <a:bodyPr/>
          <a:lstStyle/>
          <a:p>
            <a:pPr eaLnBrk="1" hangingPunct="1">
              <a:defRPr/>
            </a:pPr>
            <a:r>
              <a:rPr lang="en-US" smtClean="0"/>
              <a:t>Indonesian mosque</a:t>
            </a:r>
          </a:p>
        </p:txBody>
      </p:sp>
      <p:pic>
        <p:nvPicPr>
          <p:cNvPr id="28675" name="Picture 11" descr="WaqifMosqueDay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8961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12"/>
          <p:cNvSpPr txBox="1">
            <a:spLocks noChangeArrowheads="1"/>
          </p:cNvSpPr>
          <p:nvPr/>
        </p:nvSpPr>
        <p:spPr bwMode="auto">
          <a:xfrm>
            <a:off x="1371600" y="6461125"/>
            <a:ext cx="6559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http://www.richard-seaman.com/Travel/Brunei/index.html</a:t>
            </a:r>
          </a:p>
        </p:txBody>
      </p:sp>
      <p:sp>
        <p:nvSpPr>
          <p:cNvPr id="28677" name="Text Box 13"/>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40</a:t>
            </a:r>
          </a:p>
        </p:txBody>
      </p:sp>
    </p:spTree>
    <p:extLst>
      <p:ext uri="{BB962C8B-B14F-4D97-AF65-F5344CB8AC3E}">
        <p14:creationId xmlns:p14="http://schemas.microsoft.com/office/powerpoint/2010/main" val="340081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p:txBody>
          <a:bodyPr/>
          <a:lstStyle/>
          <a:p>
            <a:pPr eaLnBrk="1" hangingPunct="1">
              <a:defRPr/>
            </a:pPr>
            <a:r>
              <a:rPr lang="en-US" smtClean="0"/>
              <a:t>Mosque in Tempe, Arizona</a:t>
            </a:r>
          </a:p>
        </p:txBody>
      </p:sp>
      <p:sp>
        <p:nvSpPr>
          <p:cNvPr id="31747" name="Rectangle 5"/>
          <p:cNvSpPr>
            <a:spLocks noChangeArrowheads="1"/>
          </p:cNvSpPr>
          <p:nvPr/>
        </p:nvSpPr>
        <p:spPr bwMode="auto">
          <a:xfrm>
            <a:off x="762000" y="6461125"/>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a:latin typeface="Arial" charset="0"/>
              </a:rPr>
              <a:t>http://www.4uth.gov.ua/usa/english/society/muslimlife/mosques.htm</a:t>
            </a:r>
          </a:p>
        </p:txBody>
      </p:sp>
      <p:pic>
        <p:nvPicPr>
          <p:cNvPr id="31748" name="Picture 7" descr="az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82" y="1198418"/>
            <a:ext cx="35671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8"/>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43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3610758"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39560" y="1728426"/>
            <a:ext cx="2428037"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Atlanta!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58065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5943600" cy="1143000"/>
          </a:xfrm>
        </p:spPr>
        <p:txBody>
          <a:bodyPr>
            <a:normAutofit fontScale="90000"/>
          </a:bodyPr>
          <a:lstStyle/>
          <a:p>
            <a:pPr eaLnBrk="1" hangingPunct="1">
              <a:defRPr/>
            </a:pPr>
            <a:r>
              <a:rPr lang="en-US" dirty="0" smtClean="0"/>
              <a:t>Relations to other religions? </a:t>
            </a:r>
          </a:p>
        </p:txBody>
      </p:sp>
      <p:sp>
        <p:nvSpPr>
          <p:cNvPr id="4" name="Content Placeholder 3"/>
          <p:cNvSpPr>
            <a:spLocks noGrp="1"/>
          </p:cNvSpPr>
          <p:nvPr>
            <p:ph idx="1"/>
          </p:nvPr>
        </p:nvSpPr>
        <p:spPr>
          <a:xfrm>
            <a:off x="457200" y="1759436"/>
            <a:ext cx="8229600" cy="4525963"/>
          </a:xfrm>
        </p:spPr>
        <p:txBody>
          <a:bodyPr>
            <a:normAutofit/>
          </a:bodyPr>
          <a:lstStyle/>
          <a:p>
            <a:pPr marL="228600" indent="-228600" eaLnBrk="1" hangingPunct="1">
              <a:lnSpc>
                <a:spcPct val="140000"/>
              </a:lnSpc>
              <a:buFontTx/>
              <a:buChar char="•"/>
            </a:pPr>
            <a:r>
              <a:rPr lang="en-US" sz="2800" b="1" dirty="0" smtClean="0">
                <a:solidFill>
                  <a:srgbClr val="000000"/>
                </a:solidFill>
                <a:effectLst/>
              </a:rPr>
              <a:t>Acknowledges Adam, Noah, Abraham, Ishmael, Isaac, Jacob, Joseph, Moses, Jesus, John the Baptist, and others as the “</a:t>
            </a:r>
            <a:r>
              <a:rPr lang="en-US" sz="2800" b="1" i="1" dirty="0" smtClean="0">
                <a:solidFill>
                  <a:srgbClr val="000000"/>
                </a:solidFill>
                <a:effectLst/>
              </a:rPr>
              <a:t>the good prophets of God”</a:t>
            </a:r>
          </a:p>
          <a:p>
            <a:pPr marL="228600" indent="-228600" eaLnBrk="1" hangingPunct="1">
              <a:lnSpc>
                <a:spcPct val="150000"/>
              </a:lnSpc>
              <a:buFontTx/>
              <a:buChar char="•"/>
            </a:pPr>
            <a:r>
              <a:rPr lang="en-US" sz="2800" b="1" dirty="0" smtClean="0">
                <a:solidFill>
                  <a:srgbClr val="000000"/>
                </a:solidFill>
                <a:effectLst/>
              </a:rPr>
              <a:t>Accepts that Mary’s conception is from God’s soul.  </a:t>
            </a:r>
          </a:p>
          <a:p>
            <a:pPr marL="228600" indent="-228600" eaLnBrk="1" hangingPunct="1">
              <a:spcBef>
                <a:spcPct val="30000"/>
              </a:spcBef>
              <a:buFontTx/>
              <a:buChar char="•"/>
            </a:pPr>
            <a:r>
              <a:rPr lang="en-US" sz="2800" b="1" dirty="0" smtClean="0">
                <a:solidFill>
                  <a:srgbClr val="000000"/>
                </a:solidFill>
                <a:effectLst/>
              </a:rPr>
              <a:t>Rejects the divinity of Jesus (no trinity).</a:t>
            </a:r>
            <a:r>
              <a:rPr lang="en-US" sz="2800" dirty="0" smtClean="0">
                <a:solidFill>
                  <a:srgbClr val="000000"/>
                </a:solidFill>
                <a:effectLst>
                  <a:outerShdw blurRad="38100" dist="38100" dir="2700000" algn="tl">
                    <a:srgbClr val="FFFFFF"/>
                  </a:outerShdw>
                </a:effectLst>
              </a:rPr>
              <a:t>  </a:t>
            </a:r>
          </a:p>
          <a:p>
            <a:pPr marL="228600" indent="-228600" eaLnBrk="1" hangingPunct="1">
              <a:spcBef>
                <a:spcPct val="30000"/>
              </a:spcBef>
              <a:buFontTx/>
              <a:buChar char="•"/>
            </a:pPr>
            <a:endParaRPr lang="en-US" sz="2800" dirty="0" smtClean="0">
              <a:solidFill>
                <a:srgbClr val="000000"/>
              </a:solidFill>
              <a:effectLst>
                <a:outerShdw blurRad="38100" dist="38100" dir="2700000" algn="tl">
                  <a:srgbClr val="FFFFFF"/>
                </a:outerShdw>
              </a:effectLst>
            </a:endParaRPr>
          </a:p>
        </p:txBody>
      </p:sp>
      <p:pic>
        <p:nvPicPr>
          <p:cNvPr id="40966" name="Picture 6" descr="ReligionSymbolA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718" y="0"/>
            <a:ext cx="2209800" cy="191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2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600" b="1" u="sng" dirty="0" smtClean="0">
                <a:solidFill>
                  <a:srgbClr val="7030A0"/>
                </a:solidFill>
              </a:rPr>
              <a:t>WRITE DOWN WHAT IS UNDERLINED</a:t>
            </a:r>
            <a:endParaRPr lang="en-US" sz="6600" b="1" u="sng" dirty="0">
              <a:solidFill>
                <a:srgbClr val="7030A0"/>
              </a:solidFill>
            </a:endParaRPr>
          </a:p>
        </p:txBody>
      </p:sp>
    </p:spTree>
    <p:extLst>
      <p:ext uri="{BB962C8B-B14F-4D97-AF65-F5344CB8AC3E}">
        <p14:creationId xmlns:p14="http://schemas.microsoft.com/office/powerpoint/2010/main" val="69623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sz="half" idx="1"/>
          </p:nvPr>
        </p:nvSpPr>
        <p:spPr/>
        <p:txBody>
          <a:bodyPr>
            <a:normAutofit fontScale="85000" lnSpcReduction="20000"/>
          </a:bodyPr>
          <a:lstStyle/>
          <a:p>
            <a:pPr eaLnBrk="1" hangingPunct="1"/>
            <a:r>
              <a:rPr lang="en-US" u="sng" dirty="0" smtClean="0"/>
              <a:t>571	Muhammad born in 	Mecca.  </a:t>
            </a:r>
          </a:p>
          <a:p>
            <a:pPr eaLnBrk="1" hangingPunct="1"/>
            <a:r>
              <a:rPr lang="en-US" dirty="0" smtClean="0"/>
              <a:t>610 	First revelation in the 	</a:t>
            </a:r>
            <a:r>
              <a:rPr lang="en-US" dirty="0" err="1" smtClean="0"/>
              <a:t>Harraa</a:t>
            </a:r>
            <a:r>
              <a:rPr lang="en-US" dirty="0" smtClean="0"/>
              <a:t> cave (27 		Ramadan). </a:t>
            </a:r>
          </a:p>
          <a:p>
            <a:pPr eaLnBrk="1" hangingPunct="1"/>
            <a:r>
              <a:rPr lang="en-US" u="sng" dirty="0" smtClean="0"/>
              <a:t>613	Muhammad starts to 	preach; Arabs 		fear monotheism</a:t>
            </a:r>
          </a:p>
          <a:p>
            <a:pPr eaLnBrk="1" hangingPunct="1"/>
            <a:r>
              <a:rPr lang="en-US" dirty="0" smtClean="0"/>
              <a:t>622 	“</a:t>
            </a:r>
            <a:r>
              <a:rPr lang="en-US" dirty="0" err="1" smtClean="0"/>
              <a:t>Hijrah</a:t>
            </a:r>
            <a:r>
              <a:rPr lang="en-US" dirty="0" smtClean="0"/>
              <a:t>” or Escape.  	Muhammad and 		followers escape 	prosecution and go 	to </a:t>
            </a:r>
            <a:r>
              <a:rPr lang="en-US" dirty="0" err="1" smtClean="0"/>
              <a:t>Almadinah</a:t>
            </a:r>
            <a:r>
              <a:rPr lang="en-US" dirty="0"/>
              <a:t> </a:t>
            </a:r>
            <a:r>
              <a:rPr lang="en-US" dirty="0" smtClean="0"/>
              <a:t>	(</a:t>
            </a:r>
            <a:r>
              <a:rPr lang="en-US" dirty="0" err="1" smtClean="0"/>
              <a:t>Yathrib</a:t>
            </a:r>
            <a:r>
              <a:rPr lang="en-US" dirty="0" smtClean="0"/>
              <a:t>). </a:t>
            </a:r>
            <a:r>
              <a:rPr lang="en-US" dirty="0" smtClean="0">
                <a:sym typeface="Wingdings" pitchFamily="2" charset="2"/>
              </a:rPr>
              <a:t> MEDINA</a:t>
            </a:r>
            <a:r>
              <a:rPr lang="en-US" dirty="0" smtClean="0"/>
              <a:t> </a:t>
            </a:r>
          </a:p>
        </p:txBody>
      </p:sp>
      <p:sp>
        <p:nvSpPr>
          <p:cNvPr id="65538" name="Rectangle 2"/>
          <p:cNvSpPr>
            <a:spLocks noGrp="1" noChangeArrowheads="1"/>
          </p:cNvSpPr>
          <p:nvPr>
            <p:ph type="title"/>
          </p:nvPr>
        </p:nvSpPr>
        <p:spPr/>
        <p:txBody>
          <a:bodyPr>
            <a:normAutofit/>
          </a:bodyPr>
          <a:lstStyle/>
          <a:p>
            <a:pPr eaLnBrk="1" hangingPunct="1">
              <a:defRPr/>
            </a:pPr>
            <a:r>
              <a:rPr lang="en-US" sz="4800" u="sng" dirty="0" smtClean="0">
                <a:solidFill>
                  <a:schemeClr val="accent1">
                    <a:lumMod val="75000"/>
                  </a:schemeClr>
                </a:solidFill>
                <a:latin typeface="Aharoni" panose="02010803020104030203" pitchFamily="2" charset="-79"/>
                <a:cs typeface="Aharoni" panose="02010803020104030203" pitchFamily="2" charset="-79"/>
              </a:rPr>
              <a:t>Timeline of Events</a:t>
            </a:r>
          </a:p>
        </p:txBody>
      </p:sp>
      <p:sp>
        <p:nvSpPr>
          <p:cNvPr id="3" name="AutoShape 2" descr="data:image/jpeg;base64,/9j/4AAQSkZJRgABAQAAAQABAAD/2wCEAAkGBhQSERUUExQWFRUWFxwYGBgYGBsaGBoYGhgaGhgXGBwXHCYfHRojGRcZHy8gIycpLCwsHR8xNTAqNSYrLCkBCQoKDgwOGg8PGiwkHCQvKSwsLCwsLCwsLCwsLCwsLCwsLCwsLCwsLCwsKSwsLCwsLCwsLCwsLCwpLCwsLCwsLP/AABEIAOEA4QMBIgACEQEDEQH/xAAbAAABBQEBAAAAAAAAAAAAAAADAAECBAUGB//EAEEQAAECBAQDBQUGBQQCAgMAAAECEQADITEEEkFRBWFxEyKBkfAGMqGxwQcUQtHh8SMzUmJyFYKywjSSc6IWJIP/xAAZAQACAwEAAAAAAAAAAAAAAAAAAQIDBAX/xAAqEQACAgEDBAIBBAMBAAAAAAAAAQIRAxIhMQRBUWEicRMUgcHwM0KhMv/aAAwDAQACEQMRAD8A9DiKx6aIqnMQIRnX/eOdZGmEysNIZ2iIEOGMA6A1JO311gyREgIEqZa28AuQmaHERSN4kFevXKHuL0L0YIFNr+0QAeJAgCtIB8CfrEqbF3qYiFenhE7QAOkt5GEA7CIppy5xJh46QAOFCEo02YX+sMoUd4kE60PXny2g2HwUUZio2ykuTRxq+4F4vqDkOSKirml+6+9+9Y7mK6gEKCk00VR6HXpFlI0ypUBQBw7Dm1QHoeZjsY5qUVRz6cW0xkKJICaOQziqQN3ua6bRRkynQFC4cHo/x16axeSod05ieZNX3A1b+nR71iEuTlBFej5TXTdJO2sWNJqmDW6aKaUtUFwaj8670pyiGIRnDp8NvEawVII7vdIADEEHf8oBMUUBxUa8tyNm2jj5MeiWk2Y56o2UJUnutZaTQ3u7W0i3hJ9kqv0u+nwgi05u8kjw1OziKwnEKdSbNV/nSsQ5LDUb1zioo5VUsxJHS3zgkmbTcNu9dfg0PnevzER3QCBB5+tYGublBNi3k+sRyDSjijG5G20Cw05QDTKXrp1JPqkNegLP3hW3xEKAsj+tPw/OFBb8B8vKJylhZSXHLasWkU9XisUOCU3oaUvZ36xOSo6sNP18YBhppIB16fSHQmlfR5QJyT68otBJagPSBCKWKxGVtMxal96PBJMtntc/SIlBzvXaJgsauNIQBCWhk1vDIEFBNYaoBBPnEVCJgvbQdflCCOR2sXEHIvogk79fCHIpz9UiKg/r5wkrI/ODcdks9awgqnrWITEP1hkqhWAXN+Xygj1Om0CHrpCpobD08MSJzEu/OIYUH3CWINFblmHganwiZTX5dNH5xCZQ5mzA0U+24ty3jV02SpV2ZTmhwyhxrjS5JQJUozZ00ukBsqXoSqu4TYG5jO9mcRiu2WicMyj3prN2aTVggsFEZWckAg2jp0pKu8GJ94PdzQA6VIrpaOV47w1SZq8UqcpEsKQZaQzFKQMybFnUNWvHQaKU/B0eKSFJeiqAUo7GoS3x5RXnBg426uB1gXAuMqnI76CiaCxqC52BDgMbOdYsTgJYt3VVSdWjP1GPXG48ksc9Et+ClhlgEh7a6bnxiS5fecXYONdWIFtYq4jClyxaoy7vr4Q+HxRKuzWK2p89a7xzmqZqTTVojiJCkHNLc0cjTweLOHx4V3T3VWynn6EPMVqHykg9Ty/WEvDA3o2o2uRCY7Jqk6p/P59IkpjQ05H9KxWxM/swCWIsHuRQE+URmputBYmnIneCgZY+5DeFFD/Vv7oUL90FlrDYlQWUKuA45sOVIsyl1ffXT0IHxKUQc4qQG3Z9QN3AihgMexyKFXOrefQsPGGwL80ZV5iHDX5v8mjzj7aUqVOwSEnLnzpoTcqlhy2lY7ed7a4RE84dcxpqTlysbs92b4xx32qcOmrxOCKEKWlCjmypKgnvy/eKXa2sW49pKxmbPxy5nB8PhgpXbLxIwqqVAlqUa6sElL9I1PsPW+HxJJNJiak27h+EBwns3M/1ucWX93QqdiEGuTPNQAWUzFTkUfSD/ZJwaYMHi5U1EyUZhy95KkllSikqGYCzxOVaWBan/a8krX2GEnT5Mr+ZNTRKRopgkgChqopjo5Ptzh1YA451dkkFw3fCgWyEb5imtqvHjsn2Vn4VU2TOwmLmlTBBkrKZSrh1ZZagpJBGoasdiPYuZ/o0yQJZlTZixOTKMzNVOXuksACUg03atxDcY7CoxPbz2/OOwSWw06SntwUzCXQsJRMBGcJAzOoOkP1gnH+ISJfD+GGfJmTiqQsgonmUzKDv/DVmJp6MZ+Kk4ybwmXhfuU1Iw84qMxlOrMqYyUoyuW7UuQSGAix7Z8FnqwHC0pkzVKRImBYEtRKSVJLKADim8TSS2A7zjf2lIwmNRhVySUFCFdoFkqGZLhIQEHMbJFQ7xHgP2noxGM+6TMNNw8wkhPaHvZmdloKQUkgUAd3Ec17VcKnK47hJiZUwoSrCusIUUjKpOZ1MwbXaG4lw2b/+SJm9lM7MTJRziWooYSEAlwG/KIaYgdJxv7TTLxC8Ph8JOxUxBIVkcBx7zZUKUQDqwEaHsX7eyuI5wlCpcyWxUhRBoXDgi7G7gabxw/GjxBfEJicRIxWIkOrs5UqYqXJKXZBKkhmANagvrSCfZNwWdh8fiRNlLR/CUkEpVkJE1FEqIZQpQvURGUYqNhR62fFoc/KnWIg+tYcD1+UUCCILRGfLzAigoz/XrDoL+tdIcEPWwhp1uJq1RXQtThCu84ZJsRyFuV4nNAXMZXeDUuwVYHoKHzgkySmoIc9desAVNIWh3uxU+hbKPnHTwZlPZ8mLJB4/qznOOzJ8qeJsxnUgIlJ0KkvmUrLuFjy897huMEwKUF95SgqooKe9vTyraLGKwSJ0tSJgGVQYgVSA+9Q2yY47H4PEYVYXnHdIaY34LiShlO75jmFKikXcErvk7SZhkq2Rc66dHtfxjE4jgSsliyk0Dat15dI1MBiyqUlU5CULULKZIDE0BVQUYtzg0yUC5oz0WmwOxa4s1a1iGTGsiruKLcHaOcRiZiKLTQm51HgY0JM3MHDM75S9DqTFudLIDLDptZn6g7xQ+6hKqAH1ptHNnilB0zXDJGStEhxBKiQxpd/g3KK6ElDFKqUJGgqbawSfJzGzKtmZ6enrEkDKG95QOuvOvSFGDk6SFOcYLVIbOvb15Qosdivf4wos/BLwin9THwXkB3SRYOHvl0Pk0ZPGeHOQpJAVr+nP5+Ea+JRl77Ed65q4Ow0+LRS43LUQFyw7FwL0t43Bh9Tj0ytcFmGVqvBw3EPs6M7HKxXaMSrMUbHKAxL0HhG3xMkz5akzSEzwUFJNBlALivvd1qNe8buDmhTLe9Nn8NDSOZ4vjEYdajMBVkUFApNA5bvX/q1MUa2y8JjPan7uewQ2YdxLkUy/iVS5A1BaKeF9tVJQsrUlZPeSXDJ5f4xoy5+GUuUWJXiAVPmoKBRNqA5otYzCYWVK7Q1SC1FitDSmraRK1xQGDM9pJpmoTnGYKSVBxlrVlU8Lbx2XD8QMRITMUkpzfhPvC3ix0OwihKwshaqsCCG74dW1Ny1o15k5CAKjzsfQhMGVihUtgkFSTS5p+nOLP3hq+ngp+FoH2dYrEiaZwNRDLD+fptoRltEg2sHoXsqZcpJenPT9IsS16evCHWmK0mZ3gnb6c9+UA9i3l19eMMkt69ND/X4xBUNiW4YKiSB6/OK8tTwRLeMFjJswFrwPES3DH0dImFPCWnundvziyDqSIZFcX4JYeZmDjugl2ZwTqa7Xa3nEJmHSsAKSFOxAYGtQFDZX9opEsPMBSCCH2e7avpe9dIrrBUSRQvT4U01N4605KKtmJPsjB49ICsSpeKmLGHkoC0IqgLUxJ91QculIatxGhwacDMVkWOyKEzES1HvAKe4L90ACr0ZUX1yETkJzJPdLhILqobqYOQG2q+mvJS0TsNiFZklQK3oKzAT3ES2cgg1JD3tBxuSXyR3BSSWIzaK2J1Y6Bmta+sAGGQQ2+5Y/7R+I8uQ3jDwHGs06YiatJnKP8tLNLBYJUpQ/ucF0jTaOiCwfdsqpHKgDH8OrnSkO7Qmt9yoMGahwUnm55+IFSNIkOHJBUSTcvRxYUS5rFjKHOrs7G12PJzcaeMSdRzKABOjVFLVHvHcbNBFKPBFxT5K/8L+3/wBzCixllcv/AHEKD4gQIZ6gG9alibZS4qDSA9mRRjlPuvct06iLCSAkhxQilWBFHO5c6atAcbQh77tVIbU2JsKc4hljqg0TvTuZWKxQlTACzKqNgQ3wZ4yhw0tiEKTn7ZaVJd/dGZ2bmoH/AGx0k/BJmBlCMafhzKmIS5y94vdi1bB6xyE2mbrs5XH+zE+R2RSsEIWtj/ShQGVApoABWLcjgGIVJQEooUhwSTlUB74voWjqpM8TUkGzs3nfyEE4SjIkpeyjfoPhSJOT7hZxx9mcUJy1UYqBT3lUbW0aSuE4j+MqYD/FlpSkgls6VpJWNqBXmKR1k8OkkXAgODn5hUMdfy84WphZDh0pSZSEqLqCACdyIKie5I1BrBJpyh7fOKCFOSsUBp1DM/wiIuTQmLobnp8IaUKN5RFNYaVNY9IXsewdafj8tYpJAEyr8vrFzfWKc6Z3xQm7H6QwLYS8JogpfOsERWBCoFLlt0/OJZqtaHhAQgCZXh0h4jKW3IiCqDauDru37w7AAmZkU/4SXVQfD8oDLHcAs4r68osTEOkjyJuD65QGQkgAK015b/ExqeRyxU+TNoUcvoPhlumzFJbkAdBuSN4p8W4YqeAEqKaMCkAs1SQTXM2lhFrCpo7By5PQc9muL7QUseYDCxY7AC7C/jHRjxuVR2KmB4RKlAiWLnLm94kFqOquZ/leLjvoGuSNBr/tI+R8X1FzzuQnkbZnc03tEcooCVNXmQ+zCoOt4YEqsQxGXvNR23BuWZ6wDEpBOQOCDVrNoATW/jD4iblyihNGGxJqo8yGgaEmpJJJudXijNkWOPsFHW6MT7xy+JhRqfdxtCjm/qJmr8UPCL6gCaDRq6BLAvze0PkBvmKGBvV972qzc4ZYvcilGrRq120GxPOHJNw1a0LG13Ope22aOyZWVpc1gytqfT4Q+KlpUKDQt+cWEhyHTmbvMSHY/uHGpYxWUCCB7ydDoKWrGLPg5lEthka2kcyhZQsp51GprGxIWM2UbeYFD9PjGLxGStGIUoZiMoIoSAXq24rD8L4hnUSdCQw3pXl1jCjWdCnFjvB7A0inwxJBWo0zlxWxcn/tBUyiZmfQAjrZ/iINOwgKQxYgvTfmNoXLEExK2S2tq7wFaGQRyPWkNMVmSSztRvrBZiHHoiEOhYYnLVifpziJ/meF/G0LDIZ9KmCKHe8/n+0AgujRnTj/ABU318KCvjGgIqzUOoHbzqKdLQxBFikFw7tUvu0DT7oag0FmEElpAhIkyS2bnEUq/WEqISj6vBYtqCDw9bQQfGAzF21gqDDQiSjSGmo7qqOSC3owTL0t68YTvQ/m0NOnsKStV5K2FnH3SCGLgGx1KaHW1YsLmNVQOUapIDk31eITZWajW1ap/QQJGGDuSVHc+qx0Y9TFxtmX8Mo7IlMxgSKKBU9AgEAKAoogsIO+VrpFak2CmcUN4CuSmtIGMIBYfpvCXVQrgHgyWQUMy8zUAo1HNQTBjQerREp2p8YmgW+kY8uR5JWXwxqCfsg/KFE2HOFFRZQRSmBNVMCaEuWFjyZ2OoHMxxXFvtAmIllUrDZU5shmzjlSVAkOkFKktetNI7JGJ/CXSqtaNW4Grksa0ppHPe0kqTLmIxM9CpktGZMuUlgTMOUKUXIHuvq1bR2W7VoxQpl/2c4iqZLVLmzJcydJPfVLIym/4gAfxAWjTmozAips+Ud0EWLhvGm+0Y/svicOtBEqWZalglSSe8VZqgd4iN4pVSwzV5ksWFNCCW5RJCZnZMzFV6169IxP9LTJnkJDhZdnIb9KRuqkZVPorQWBHvAdCQIr4iQO1zqaiW+NxHJzQ0TZrxS1R3LCQ6bVZ6ViMjEZnenLX9onJs7NyiM1BBSUjWtNG0+EUlgPssqiA7Kr+vKLBTSJCW9R65wTLDAAi8RA73Nr6eqmHCMp61aGCHU/JvCEP2Hf4RVWkdoNL/RotlQpaKvZ/wAQk2/f5QyKJzfG+0PJMQml2Dftz5VgrevrERiWtvXr9IHhzyvfr+cQxM0Mx101icugvWzxIK7BCIMg+BZvDx+cDAeJpGkAggSLfE2ENn6WIbUW/OHIdy3oxAwUh9yWwiK6/p+kSDRIpptoDo+v0g4E/ZAkQyi9bxKmrXvDJu/lDBkUcvXKH8WPrSJBb629fSIEUhWA2Ub/ABhofNyENBY7RUXiBnCXAJqDq4AMTxeDGIATMHecqB/CTcuNm5VeM+ZPzSAugKFBx0VlIi9hcSmYJaiO69fL841dNkerQ+GZ80a+aMTh2OUlUzFIw4RIVmHaZlOAFMVZXygOiNzh3HsNPKkyJgmsHUEklgKCpq7sdqERnYj2OkTJ68RNClqVXLRgogMkDLmZhvG3hsFLQ2VASBvXRwaHQsALx0UmUuiGIbuEMalqmwDOedoocSxTHILlNDtW0X8QojKSSS//ACDg9SAXjA9qViUUz1qCUpDKdyNS9NYwdWm5ouw1v/exp4l/ukw2PYq60lmvnHjH2Y4+anFyVTJi1S55mSGKiRmShCxc7lPxj13/AFaViMHiFyV50djMBIBH4FUZQB0jwfC9qOHkJSpKpeJTNBYuc0spp0KRFWJbNM0I1MVxWdM4pLndqvs52MZKcygMiJyE2BZmp4GPYfa320kcOQkzApa5jhEtHvFmBJJsKitekeMzMOtCuGDKf4ZD91RZRnBaszcybaCNz7TsDOxK5eKQlZ7IdlMQgKzSyFKWlQf+pzUOzJicoptIZ2Xs79o8rE4jsJkmbhpxHdRMDg0JoWBcprUVhuPfaPKws4YdEqbiZ7B0S9CQ7EgEu1WAMcN7H8HXisbKnGVjCJagozp04H3GIT3pLqc0y5qg6Rd4pgMRw/jCscZE2fKWVqdHeI7RBSUkgFikqIGjARBwjYHd+y/2gSeIFaUpVLmoqqWsB2sSCKEA0sDyjEx32uyETFpk4ediEyye0mJYJAdioULpvU5esXPY3iWJxiZva4UYaWoEIXVKiVPUJKRYGqt+rDhfZ2dieDnFSpmDmTVTglKCElUtRSVMSQO8ghdr0q0JQVvYD0Xh/tnhpuEXjQoiWj3gfeSr+lgSCS6Wqx5Rgn7ZZbZ/ueIEl8omuGfZmyvQ0z6RqHiWPXwubNRhxJxBH8OWmqsrjMrKRRbOQn9I8z4jJxWJwSlTZOMmTUTAVzZqlGWEvkCJctve7wc1sbQ4Qi+UI9rwWNTiJcubLLy5iQoE0NbdCLRdarRx/sjxEYXg+HUoHOlKhkIIP82Y9DsCCd3DR1SOIykqSFqZSw6U5VVe1QCAOZpFLjTGXgnwics+F4yeMceTJlKWhlrDBIILOQrLs4JQRfQwaRxpCxL7NSauVOFOG/ptl1fM70a0FOhUXxBAXBag9Uij/rOHAJVNAD5S6V3DZgzaOOVesWJM9KwFJLpOtXIhMKsmedIep9euUJ/F/PpC5+cAESvfp4RJ3YaVbx3hA2LQlhmqNXFbQxDlVLi58PTRAaRJ6a+rwlnvPVVbHXkYQL0Q7MQofJyhQ9gpmZgJQEsvZTu9DWG4ZhAlKgCCh6cmP7QLHKKZVN313qH1vFbhCytdKBKbeDV5wQdOwkrTR0WEmlQQRRZBzE8lN+USfSlgWIdn90km4yk9CwgUkdyoNyCxrmcsKaZXfm0HSCS9Hq+lA4DA1qn6GO3dmBcbgcUju2AY6m7UpsNh+Uc57YcJ+94ZUjMEZ2ZRqAWO5Fax1ElRDEVd6K0Bq5J5tWKGNwtFJpUOKg3tXU00jN1MW42uUWYnUtzC9jPZb7jg1yVKC1KdRLMCBmI1Oiop4WWhSezUATmJHdsz+YYx1slTgdK/X5RxfGpSpOJBIOVRUQbCtWe0c3Vb3NhszJKGCSkJUe+ksHezGzmsbEnDpIJKEuq9BXQPSMRE0TJRBPeB7tWckUqfGNdKiEB6FQy+JekIBSkDMWAA5Bq1eLL1p19GASRkS50p5ctTBpZcPvpCAZcxn1PSsNmJap84IEP9Ic+qQBZEBhr84ivEbF1bP8OkSVX6wpWHdtyatvByBkcR4GueqbnUkhUsolApDoUpJBU5O+Q6e7CmezkxYUVTE51YVMhBIHcUlWYrvcu2kQwHteFzEy1I7q5kxCCFBxkUlJUr+2oNWoDWNw4+WH/iIvqUi13rTShie6Dg51PstOPvzZagFoWlPZgpARmypIzNdSqc4Y+yMwKUUzmzBD9zVObMD37KBAI5ax0czGIBAKkhJTmBJHvKJARe7Jhk8RlMP4iS7hLEHW5INPG8GpoDl8X7GTZo70xGYqmLDAJGeYEh1d6oGW0dRw7DGXLTLoWGX3WHVI0PSBcQ4omXKXMQUrKcpAcVzKZJbnXyiwJ6XAzJzEO2YO3S4Z/lCbbDkIoMXBoLaGly2lYRW9n0eruXMMkb+toiTCpATyuTyD19XhEbQiBTX1aEU09aQew3ENqeMRUsnmdYl8Od4gqtoYif3nlCgGeHhWO34M7iWIZgKgg6PZPzjF9nMSRNUktc20Dlvl4xfxmZ05gTlBHmwr4OYzuBJCZxJbMd/FvhDpcDOqlYoOrdOr22YWJrBTjUaE+Q2qL7sOQtA5ABWp8tn7z8v6bmDpSBZhfev7e74gx2oNOKfo5vyugacWhg5cMAzB20S7uRQV5c4guYhQTvQkgPcF2ruAw6wcpAYpSHpZ7sXBc2HKHEtIP4AXajsD46BmiVIPkZsrEMTmZnFRpeB8QwqJ6CkgFqg8+Ri7h5APad1NDUOXAL2baIJk9mSlmT+F7tsW5NGLqMCS1QJ4MkkqkchwTF5VFBD5VMAbsG+OnjHTzi8xKa92ppTSMzjcjKtKhQqrR6l7xpYdYJKhcs+2oDeUc83lhY0PhoYnJJN/2gExWyak+j4xalwkDZJKW5Q5HhCUefSJhTu7n18okIhl9fT9YkVlIKkh1CqRuoWc6DziWRhCTo+h8YA2OYk+zRTgQgJSJ1CTc1H8ROZnD6For8S9llrSUoAyiWQBnU/aKIzklnV/LRU86Vr2GWgOnp4YJo/l1h6gORnezc1UxlEGUJgmJ7ynOT3Aqlu8qlYHhvZacEpT3RlRNSWJOYqYyzamWtecdkoQm20b0IditnJYD2fniYSvLlzIDXZEtRKQHGj2ixwPhE4TUrnZe7LIJCic6yRmJoNEpAFqG0dKVXhyQ+we525tCtjsYJavltS8KGBNxSjQlo/L1yiIhyu/ryhum3r4Qs2xv8oT0p4wAIHxv6pEc37xEw0Mdk25j4QoZoaFYWYsrFKKzYFi46WPreMrDK/wD2M9QTXz22vWNfC4chYKtqeLfB7coq4qQE4lKrJUC5pen5wWM6CWCVIKWd2HziwAd+nJKaEK6ihA1ikgBSMocNtypR4PLUT3VUsxY5aWcX5eJjpdPki46b3RhmnGXphwp6kNyPuhJqmj6tSIahwOih3jpTmdegiSgCSCGa+td0tY0q79Iq4jistMuapcwZUP2tD3SGoCzEhzZ41EUEkysuZ0iqgUlqNV266cohiQ6XDZQXYfhHMaOSLaiB8K4wjEIzpBll6hYOcglxYChAHSjxdW5op2F3IJD7tQgkaDSsHIq2pGfMl50kXJFtK7xg8KxR7QoJqCxTrWw8RG2VdmcjVHxtTrSOe9rcKqWpM9FnAWB4N4d0xxpx0SaNuOdxTN1U0GlhS9/Q+sXc1IxuD4rPJzWdiBrXV+bxpoTRN318tYgWUFkVcm3r4RZBuGGldR+kAloaDJfWAjY7G/lDpNG/brDsxZhSnlr1iLQwHQkPy1bbWHSn0LxEQgQL7/P9oPQ6HJ9aQyOgNj65GHSf1h0lrFr+IOkIQxUfpXblD0/P6tCY2GvlyhlLq/vE35QwHUbgFxAyodPWsJShalNfk8QSqEDZPMdNmPTaIrm01v8AtETEFgmvqkAImIKP2iMtLRPx6jUDetIFsP2RrzhRJ0/3eYhQ7I/v/wBKKU90tQgNX1aMyYjtZdB3keRNj8osdoUy1qNzoKliaX5ERPh8rs0B7n4Eh2hbEg3DZn8MEsAxJ8/hEsHi+0f8JB3rq1bwsPJLqDUvXe9OVYeUESkgav8AGGpOLFJJqmW8OtSVBJLmpFGJJv8ADWOM9quGGXKMtc2XJwil55jhLrUygyVFQdxXWxjr563Di4PwgPEeFIxAQosyTmBNUClQQaP3hoeUdTFP8kLZka0SoDwqTKWs4iUtagpISAtRSEpIGUBJJoybUtGmkVA3arvcEgkau1tI5X2ax0jtVqkysV3qZ1JR2ILsSGmnuu9crtHVKLdQAer0zJ6n4ExeiLK2MlEjOlJBFwzgc1HVVdRGVxPBnEIUkPlylqs6mYdQ8b93IAO4BJBf8PL9BFSYgoYhsqtBXxD6Rmz4XP5R5J45aX6MP2ew5Qjs1gOkAM3JmG9vhG4JfOKvbOshN032q9z4GJ4bGpUSx/X9Y5m/JrLzUPzidqee0RQrU15RBS9oBLwFM2zX+up5RBSxp0gWUttDTFMH5QgRZCm8ted4Hnctp+8Upc4qURa7s7g6RfQA7V5toIY/sfLShr031flD+vyhIOoala68hzhZdYYCLfDd/XSIlVOsSKtK1v11blaATlEmEAGdMc8vV9hExMG/oXishTkgVAbzr584sSJBGxrTpp9YKAkJZfpekEQloe31hLmN5P4V/KDgQ5W0AXO26npDCYVG1PTEQYSHYNUm0HIyPaK5QollG58oUG3kKKWOZKCWezBucDQe0SAH0JOx1A+MHxKH5tpp+7PD4EO6hqTf6t1gQCxuIVKTmSl9+Qq7fCKfEgSqWp2GvUijxZ4yCZZY9X25N1iuqZnT2awxDNsR+bQexl3DzwpwKsWNKOIsYZLJIuEqYuWTa5Og5flGRhkFE8g2KadQfnGuikz/ACDg7En3trbxr6WXy0+TNnXEjnJfstNzqQZuTDggpSlIQpzUd9LKL1YPWOnAKUgNlyjKM+rUqT7xb8J+kRXOIYEFlBnOgo7N9QdIkC1SHZif9wqoV1OmlLR0UqKLskLgAh3okAAk199vdivMXmExIBKgKOGIIFCBoNxB1WKc1hQ9KMdXLvTaBolJcqDizs1ANS+/Lxh15E0yjg5VLufxEanWvpoxcxTiihJYAZnNqqbxteOixAKVhX9bn5Eg86xjcZw6+0TMQzWL7XekcjPBQnt3NeGTcTZFuXrWJoEVjjUAAkgA6mCLxSE+8oDWKUi0sLIqBYRSxCye6nxOnSIL41LXTtAQkXYs3gPjFjtEgOSGu+nV4HYULD4dvqee5iwSA8V1cQQPxgeenhA1cRSSUg5im4Gnno8PgCyJ1fnBAsC9orYeeFAkEGvO/owy5Ye78vnC3Qck1T6P5NA1LJoPe2+cEA5RMI33hchZCTKbxO3hBVcukDXMa1fWjwMLrf0YYqDksOsAXJch3p8qbbQXtaD5QkSyauACQGGgNHqIvx4JZN+xXLKobdxgEp1rtr5Q/bFnCTZ3rTmGv1gicMABT/2tzKWL0vXlBCp6kgNfNd9VUpam1I2R6aCW+5S8sgf3tP8AQf8A2P5Qos9mv+//AOkKF+lxEPyyKMxDw0lOUWptBkpf1t1gWIUWoHO0c42gsYvuKO3K/hGNNngjtEuMrPzBoSDF7GzjLTlAKnp+/OkZmCQpQUGYNry8dgT4CAdFrEYoKEuakUq/JwGjWlTw6V/hNCf7TWvKkc9wfEgBSF2JoANA7OKxr8KU6Vo0CiPBg31ieKeiSZDJHVFovYlQSqWTTvEFQFSc1SRoQXqYspTbUueR6pJtmqTuIzMQsrIDVBAOz28zvFyRKUkFJq2rh2fQk3FB4mOyc6Dbk64DZel9Bk7zUHe0Z4Y1AJJOyrHNoQ9Rz8IcJDhiSQXDu5OoLi/WGBFSHY0ymwzVcaBmr1hFoLFy3YOXOruCTchtaVjN4xOAlHnT52jSxVwRQOotyUQUsByFYodhnWUqBZgQaHe0c7q//S+v5L8PD+zAxGFTi8GJC6KX/LLMy+8EqqKEZuUYvFEmdwybiZmUzClEuzAJQtKXqTUuKPG3i54++CXUBLHp7pcUvWCngSPuhw+ZRSou9HuCzEfSMyNDZlysMBhlCZKQlKsKliGdRzBwRq1D4xghc5XDZ+EmEkyElzWqMhykGzPns/WOnk+xVGVPmnuhIBW4Hw5XjcxPs7LmS1IJKQtOVRDZimt+7W5uIlrCzipOGmLxqwiWlR+6yiXYM8tVwbg1+MXuK4dWHxCZ+EQ5lyE9ohBDTUZi4Tl1dm96hNI3JvsagzO0TNnJVlCDlWB3QCGol7QCclGHmAy86lZQlie6EpJswH9Q1huQ7F7JY9E6UuZKOVK1var5Q40r4RuyVA6k9fzjK9m8IEBWQAJzWAAALCwAazRqzZyUlnqbBv05xXLkCykemgl7wGSkkOaerQScHhCKONnl8qEuo/isBt413gUtHfSkVvnfpT4vFxYrRy+n1hpSQkHVR2ub6tRuZhwi57R3Iymoq2Hw5ZSiSAxpQlhuAPGLKiKu43q5/wBwuoc6UgckFKlFQGZV9Uspg4bQNvBE2tYu5Ic/2nWrNs0dmKaijCvP2ME8wN3Se8/zHwEMSHD6ZXGUgNVk5TW7wkCr1JZ0iyQ792uw5xIAu12pmdjo5Dl7ENzeJWMj2a9j5frDwFx/f5/pCh2OiZiM248YUKOEzZDuVcT7vjFWT73gr6woUD4JdzHkf+Ur/I/9o3eGe/O/zMNCiP8AsD4Ev3j4fONGfZH+a/8AkIaFHdjx/fByod/svr/mf/0H/aATPw9F/wDNMKFC7l5Une8n/JcCR73lDQowdZyizp+X/exyvFP/ADf9p+SY6GZ/MH+35GHhRm7GtB5Fh0EWBY9IeFEEEuCMyx6D5RzOE99XrUQoUS7DiaXBP5X+76JiSP8AyE/4H5CFCiKEaKfdMSkfWHhQmA0n3k9R/wAhAcP7yv8AJUKFHT6Pv9GDL/kRcTYf/Af+RgQ/np/yT9IUKNvcFwGxH8o//IqBcQufD/tChRCH8kGaEKFChg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WFRUWFxwYGBgYGBsaGBoYGhgaGhgXGBwXHCYfHRojGRcZHy8gIycpLCwsHR8xNTAqNSYrLCkBCQoKDgwOGg8PGiwkHCQvKSwsLCwsLCwsLCwsLCwsLCwsLCwsLCwsLCwsKSwsLCwsLCwsLCwsLCwpLCwsLCwsLP/AABEIAOEA4QMBIgACEQEDEQH/xAAbAAABBQEBAAAAAAAAAAAAAAADAAECBAUGB//EAEEQAAECBAQDBQUGBQQCAgMAAAECEQADITEEEkFRBWFxEyKBkfAGMqGxwQcUQtHh8SMzUmJyFYKywjSSc6IWJIP/xAAZAQACAwEAAAAAAAAAAAAAAAAAAQIDBAX/xAAqEQACAgEDBAIBBAMBAAAAAAAAAQIRAxIhMQRBUWEicRMUgcHwM0KhMv/aAAwDAQACEQMRAD8A9DiKx6aIqnMQIRnX/eOdZGmEysNIZ2iIEOGMA6A1JO311gyREgIEqZa28AuQmaHERSN4kFevXKHuL0L0YIFNr+0QAeJAgCtIB8CfrEqbF3qYiFenhE7QAOkt5GEA7CIppy5xJh46QAOFCEo02YX+sMoUd4kE60PXny2g2HwUUZio2ykuTRxq+4F4vqDkOSKirml+6+9+9Y7mK6gEKCk00VR6HXpFlI0ypUBQBw7Dm1QHoeZjsY5qUVRz6cW0xkKJICaOQziqQN3ua6bRRkynQFC4cHo/x16axeSod05ieZNX3A1b+nR71iEuTlBFej5TXTdJO2sWNJqmDW6aKaUtUFwaj8670pyiGIRnDp8NvEawVII7vdIADEEHf8oBMUUBxUa8tyNm2jj5MeiWk2Y56o2UJUnutZaTQ3u7W0i3hJ9kqv0u+nwgi05u8kjw1OziKwnEKdSbNV/nSsQ5LDUb1zioo5VUsxJHS3zgkmbTcNu9dfg0PnevzER3QCBB5+tYGublBNi3k+sRyDSjijG5G20Cw05QDTKXrp1JPqkNegLP3hW3xEKAsj+tPw/OFBb8B8vKJylhZSXHLasWkU9XisUOCU3oaUvZ36xOSo6sNP18YBhppIB16fSHQmlfR5QJyT68otBJagPSBCKWKxGVtMxal96PBJMtntc/SIlBzvXaJgsauNIQBCWhk1vDIEFBNYaoBBPnEVCJgvbQdflCCOR2sXEHIvogk79fCHIpz9UiKg/r5wkrI/ODcdks9awgqnrWITEP1hkqhWAXN+Xygj1Om0CHrpCpobD08MSJzEu/OIYUH3CWINFblmHganwiZTX5dNH5xCZQ5mzA0U+24ty3jV02SpV2ZTmhwyhxrjS5JQJUozZ00ukBsqXoSqu4TYG5jO9mcRiu2WicMyj3prN2aTVggsFEZWckAg2jp0pKu8GJ94PdzQA6VIrpaOV47w1SZq8UqcpEsKQZaQzFKQMybFnUNWvHQaKU/B0eKSFJeiqAUo7GoS3x5RXnBg426uB1gXAuMqnI76CiaCxqC52BDgMbOdYsTgJYt3VVSdWjP1GPXG48ksc9Et+ClhlgEh7a6bnxiS5fecXYONdWIFtYq4jClyxaoy7vr4Q+HxRKuzWK2p89a7xzmqZqTTVojiJCkHNLc0cjTweLOHx4V3T3VWynn6EPMVqHykg9Ty/WEvDA3o2o2uRCY7Jqk6p/P59IkpjQ05H9KxWxM/swCWIsHuRQE+URmputBYmnIneCgZY+5DeFFD/Vv7oUL90FlrDYlQWUKuA45sOVIsyl1ffXT0IHxKUQc4qQG3Z9QN3AihgMexyKFXOrefQsPGGwL80ZV5iHDX5v8mjzj7aUqVOwSEnLnzpoTcqlhy2lY7ed7a4RE84dcxpqTlysbs92b4xx32qcOmrxOCKEKWlCjmypKgnvy/eKXa2sW49pKxmbPxy5nB8PhgpXbLxIwqqVAlqUa6sElL9I1PsPW+HxJJNJiak27h+EBwns3M/1ucWX93QqdiEGuTPNQAWUzFTkUfSD/ZJwaYMHi5U1EyUZhy95KkllSikqGYCzxOVaWBan/a8krX2GEnT5Mr+ZNTRKRopgkgChqopjo5Ptzh1YA451dkkFw3fCgWyEb5imtqvHjsn2Vn4VU2TOwmLmlTBBkrKZSrh1ZZagpJBGoasdiPYuZ/o0yQJZlTZixOTKMzNVOXuksACUg03atxDcY7CoxPbz2/OOwSWw06SntwUzCXQsJRMBGcJAzOoOkP1gnH+ISJfD+GGfJmTiqQsgonmUzKDv/DVmJp6MZ+Kk4ybwmXhfuU1Iw84qMxlOrMqYyUoyuW7UuQSGAix7Z8FnqwHC0pkzVKRImBYEtRKSVJLKADim8TSS2A7zjf2lIwmNRhVySUFCFdoFkqGZLhIQEHMbJFQ7xHgP2noxGM+6TMNNw8wkhPaHvZmdloKQUkgUAd3Ec17VcKnK47hJiZUwoSrCusIUUjKpOZ1MwbXaG4lw2b/+SJm9lM7MTJRziWooYSEAlwG/KIaYgdJxv7TTLxC8Ph8JOxUxBIVkcBx7zZUKUQDqwEaHsX7eyuI5wlCpcyWxUhRBoXDgi7G7gabxw/GjxBfEJicRIxWIkOrs5UqYqXJKXZBKkhmANagvrSCfZNwWdh8fiRNlLR/CUkEpVkJE1FEqIZQpQvURGUYqNhR62fFoc/KnWIg+tYcD1+UUCCILRGfLzAigoz/XrDoL+tdIcEPWwhp1uJq1RXQtThCu84ZJsRyFuV4nNAXMZXeDUuwVYHoKHzgkySmoIc9desAVNIWh3uxU+hbKPnHTwZlPZ8mLJB4/qznOOzJ8qeJsxnUgIlJ0KkvmUrLuFjy897huMEwKUF95SgqooKe9vTyraLGKwSJ0tSJgGVQYgVSA+9Q2yY47H4PEYVYXnHdIaY34LiShlO75jmFKikXcErvk7SZhkq2Rc66dHtfxjE4jgSsliyk0Dat15dI1MBiyqUlU5CULULKZIDE0BVQUYtzg0yUC5oz0WmwOxa4s1a1iGTGsiruKLcHaOcRiZiKLTQm51HgY0JM3MHDM75S9DqTFudLIDLDptZn6g7xQ+6hKqAH1ptHNnilB0zXDJGStEhxBKiQxpd/g3KK6ElDFKqUJGgqbawSfJzGzKtmZ6enrEkDKG95QOuvOvSFGDk6SFOcYLVIbOvb15Qosdivf4wos/BLwin9THwXkB3SRYOHvl0Pk0ZPGeHOQpJAVr+nP5+Ea+JRl77Ed65q4Ow0+LRS43LUQFyw7FwL0t43Bh9Tj0ytcFmGVqvBw3EPs6M7HKxXaMSrMUbHKAxL0HhG3xMkz5akzSEzwUFJNBlALivvd1qNe8buDmhTLe9Nn8NDSOZ4vjEYdajMBVkUFApNA5bvX/q1MUa2y8JjPan7uewQ2YdxLkUy/iVS5A1BaKeF9tVJQsrUlZPeSXDJ5f4xoy5+GUuUWJXiAVPmoKBRNqA5otYzCYWVK7Q1SC1FitDSmraRK1xQGDM9pJpmoTnGYKSVBxlrVlU8Lbx2XD8QMRITMUkpzfhPvC3ix0OwihKwshaqsCCG74dW1Ny1o15k5CAKjzsfQhMGVihUtgkFSTS5p+nOLP3hq+ngp+FoH2dYrEiaZwNRDLD+fptoRltEg2sHoXsqZcpJenPT9IsS16evCHWmK0mZ3gnb6c9+UA9i3l19eMMkt69ND/X4xBUNiW4YKiSB6/OK8tTwRLeMFjJswFrwPES3DH0dImFPCWnundvziyDqSIZFcX4JYeZmDjugl2ZwTqa7Xa3nEJmHSsAKSFOxAYGtQFDZX9opEsPMBSCCH2e7avpe9dIrrBUSRQvT4U01N4605KKtmJPsjB49ICsSpeKmLGHkoC0IqgLUxJ91QculIatxGhwacDMVkWOyKEzES1HvAKe4L90ACr0ZUX1yETkJzJPdLhILqobqYOQG2q+mvJS0TsNiFZklQK3oKzAT3ES2cgg1JD3tBxuSXyR3BSSWIzaK2J1Y6Bmta+sAGGQQ2+5Y/7R+I8uQ3jDwHGs06YiatJnKP8tLNLBYJUpQ/ucF0jTaOiCwfdsqpHKgDH8OrnSkO7Qmt9yoMGahwUnm55+IFSNIkOHJBUSTcvRxYUS5rFjKHOrs7G12PJzcaeMSdRzKABOjVFLVHvHcbNBFKPBFxT5K/8L+3/wBzCixllcv/AHEKD4gQIZ6gG9alibZS4qDSA9mRRjlPuvct06iLCSAkhxQilWBFHO5c6atAcbQh77tVIbU2JsKc4hljqg0TvTuZWKxQlTACzKqNgQ3wZ4yhw0tiEKTn7ZaVJd/dGZ2bmoH/AGx0k/BJmBlCMafhzKmIS5y94vdi1bB6xyE2mbrs5XH+zE+R2RSsEIWtj/ShQGVApoABWLcjgGIVJQEooUhwSTlUB74voWjqpM8TUkGzs3nfyEE4SjIkpeyjfoPhSJOT7hZxx9mcUJy1UYqBT3lUbW0aSuE4j+MqYD/FlpSkgls6VpJWNqBXmKR1k8OkkXAgODn5hUMdfy84WphZDh0pSZSEqLqCACdyIKie5I1BrBJpyh7fOKCFOSsUBp1DM/wiIuTQmLobnp8IaUKN5RFNYaVNY9IXsewdafj8tYpJAEyr8vrFzfWKc6Z3xQm7H6QwLYS8JogpfOsERWBCoFLlt0/OJZqtaHhAQgCZXh0h4jKW3IiCqDauDru37w7AAmZkU/4SXVQfD8oDLHcAs4r68osTEOkjyJuD65QGQkgAK015b/ExqeRyxU+TNoUcvoPhlumzFJbkAdBuSN4p8W4YqeAEqKaMCkAs1SQTXM2lhFrCpo7By5PQc9muL7QUseYDCxY7AC7C/jHRjxuVR2KmB4RKlAiWLnLm94kFqOquZ/leLjvoGuSNBr/tI+R8X1FzzuQnkbZnc03tEcooCVNXmQ+zCoOt4YEqsQxGXvNR23BuWZ6wDEpBOQOCDVrNoATW/jD4iblyihNGGxJqo8yGgaEmpJJJudXijNkWOPsFHW6MT7xy+JhRqfdxtCjm/qJmr8UPCL6gCaDRq6BLAvze0PkBvmKGBvV972qzc4ZYvcilGrRq120GxPOHJNw1a0LG13Ope22aOyZWVpc1gytqfT4Q+KlpUKDQt+cWEhyHTmbvMSHY/uHGpYxWUCCB7ydDoKWrGLPg5lEthka2kcyhZQsp51GprGxIWM2UbeYFD9PjGLxGStGIUoZiMoIoSAXq24rD8L4hnUSdCQw3pXl1jCjWdCnFjvB7A0inwxJBWo0zlxWxcn/tBUyiZmfQAjrZ/iINOwgKQxYgvTfmNoXLEExK2S2tq7wFaGQRyPWkNMVmSSztRvrBZiHHoiEOhYYnLVifpziJ/meF/G0LDIZ9KmCKHe8/n+0AgujRnTj/ABU318KCvjGgIqzUOoHbzqKdLQxBFikFw7tUvu0DT7oag0FmEElpAhIkyS2bnEUq/WEqISj6vBYtqCDw9bQQfGAzF21gqDDQiSjSGmo7qqOSC3owTL0t68YTvQ/m0NOnsKStV5K2FnH3SCGLgGx1KaHW1YsLmNVQOUapIDk31eITZWajW1ap/QQJGGDuSVHc+qx0Y9TFxtmX8Mo7IlMxgSKKBU9AgEAKAoogsIO+VrpFak2CmcUN4CuSmtIGMIBYfpvCXVQrgHgyWQUMy8zUAo1HNQTBjQerREp2p8YmgW+kY8uR5JWXwxqCfsg/KFE2HOFFRZQRSmBNVMCaEuWFjyZ2OoHMxxXFvtAmIllUrDZU5shmzjlSVAkOkFKktetNI7JGJ/CXSqtaNW4Grksa0ppHPe0kqTLmIxM9CpktGZMuUlgTMOUKUXIHuvq1bR2W7VoxQpl/2c4iqZLVLmzJcydJPfVLIym/4gAfxAWjTmozAips+Ud0EWLhvGm+0Y/svicOtBEqWZalglSSe8VZqgd4iN4pVSwzV5ksWFNCCW5RJCZnZMzFV6169IxP9LTJnkJDhZdnIb9KRuqkZVPorQWBHvAdCQIr4iQO1zqaiW+NxHJzQ0TZrxS1R3LCQ6bVZ6ViMjEZnenLX9onJs7NyiM1BBSUjWtNG0+EUlgPssqiA7Kr+vKLBTSJCW9R65wTLDAAi8RA73Nr6eqmHCMp61aGCHU/JvCEP2Hf4RVWkdoNL/RotlQpaKvZ/wAQk2/f5QyKJzfG+0PJMQml2Dftz5VgrevrERiWtvXr9IHhzyvfr+cQxM0Mx101icugvWzxIK7BCIMg+BZvDx+cDAeJpGkAggSLfE2ENn6WIbUW/OHIdy3oxAwUh9yWwiK6/p+kSDRIpptoDo+v0g4E/ZAkQyi9bxKmrXvDJu/lDBkUcvXKH8WPrSJBb629fSIEUhWA2Ub/ABhofNyENBY7RUXiBnCXAJqDq4AMTxeDGIATMHecqB/CTcuNm5VeM+ZPzSAugKFBx0VlIi9hcSmYJaiO69fL841dNkerQ+GZ80a+aMTh2OUlUzFIw4RIVmHaZlOAFMVZXygOiNzh3HsNPKkyJgmsHUEklgKCpq7sdqERnYj2OkTJ68RNClqVXLRgogMkDLmZhvG3hsFLQ2VASBvXRwaHQsALx0UmUuiGIbuEMalqmwDOedoocSxTHILlNDtW0X8QojKSSS//ACDg9SAXjA9qViUUz1qCUpDKdyNS9NYwdWm5ouw1v/exp4l/ukw2PYq60lmvnHjH2Y4+anFyVTJi1S55mSGKiRmShCxc7lPxj13/AFaViMHiFyV50djMBIBH4FUZQB0jwfC9qOHkJSpKpeJTNBYuc0spp0KRFWJbNM0I1MVxWdM4pLndqvs52MZKcygMiJyE2BZmp4GPYfa320kcOQkzApa5jhEtHvFmBJJsKitekeMzMOtCuGDKf4ZD91RZRnBaszcybaCNz7TsDOxK5eKQlZ7IdlMQgKzSyFKWlQf+pzUOzJicoptIZ2Xs79o8rE4jsJkmbhpxHdRMDg0JoWBcprUVhuPfaPKws4YdEqbiZ7B0S9CQ7EgEu1WAMcN7H8HXisbKnGVjCJagozp04H3GIT3pLqc0y5qg6Rd4pgMRw/jCscZE2fKWVqdHeI7RBSUkgFikqIGjARBwjYHd+y/2gSeIFaUpVLmoqqWsB2sSCKEA0sDyjEx32uyETFpk4ediEyye0mJYJAdioULpvU5esXPY3iWJxiZva4UYaWoEIXVKiVPUJKRYGqt+rDhfZ2dieDnFSpmDmTVTglKCElUtRSVMSQO8ghdr0q0JQVvYD0Xh/tnhpuEXjQoiWj3gfeSr+lgSCS6Wqx5Rgn7ZZbZ/ueIEl8omuGfZmyvQ0z6RqHiWPXwubNRhxJxBH8OWmqsrjMrKRRbOQn9I8z4jJxWJwSlTZOMmTUTAVzZqlGWEvkCJctve7wc1sbQ4Qi+UI9rwWNTiJcubLLy5iQoE0NbdCLRdarRx/sjxEYXg+HUoHOlKhkIIP82Y9DsCCd3DR1SOIykqSFqZSw6U5VVe1QCAOZpFLjTGXgnwics+F4yeMceTJlKWhlrDBIILOQrLs4JQRfQwaRxpCxL7NSauVOFOG/ptl1fM70a0FOhUXxBAXBag9Uij/rOHAJVNAD5S6V3DZgzaOOVesWJM9KwFJLpOtXIhMKsmedIep9euUJ/F/PpC5+cAESvfp4RJ3YaVbx3hA2LQlhmqNXFbQxDlVLi58PTRAaRJ6a+rwlnvPVVbHXkYQL0Q7MQofJyhQ9gpmZgJQEsvZTu9DWG4ZhAlKgCCh6cmP7QLHKKZVN313qH1vFbhCytdKBKbeDV5wQdOwkrTR0WEmlQQRRZBzE8lN+USfSlgWIdn90km4yk9CwgUkdyoNyCxrmcsKaZXfm0HSCS9Hq+lA4DA1qn6GO3dmBcbgcUju2AY6m7UpsNh+Uc57YcJ+94ZUjMEZ2ZRqAWO5Fax1ElRDEVd6K0Bq5J5tWKGNwtFJpUOKg3tXU00jN1MW42uUWYnUtzC9jPZb7jg1yVKC1KdRLMCBmI1Oiop4WWhSezUATmJHdsz+YYx1slTgdK/X5RxfGpSpOJBIOVRUQbCtWe0c3Vb3NhszJKGCSkJUe+ksHezGzmsbEnDpIJKEuq9BXQPSMRE0TJRBPeB7tWckUqfGNdKiEB6FQy+JekIBSkDMWAA5Bq1eLL1p19GASRkS50p5ctTBpZcPvpCAZcxn1PSsNmJap84IEP9Ic+qQBZEBhr84ivEbF1bP8OkSVX6wpWHdtyatvByBkcR4GueqbnUkhUsolApDoUpJBU5O+Q6e7CmezkxYUVTE51YVMhBIHcUlWYrvcu2kQwHteFzEy1I7q5kxCCFBxkUlJUr+2oNWoDWNw4+WH/iIvqUi13rTShie6Dg51PstOPvzZagFoWlPZgpARmypIzNdSqc4Y+yMwKUUzmzBD9zVObMD37KBAI5ax0czGIBAKkhJTmBJHvKJARe7Jhk8RlMP4iS7hLEHW5INPG8GpoDl8X7GTZo70xGYqmLDAJGeYEh1d6oGW0dRw7DGXLTLoWGX3WHVI0PSBcQ4omXKXMQUrKcpAcVzKZJbnXyiwJ6XAzJzEO2YO3S4Z/lCbbDkIoMXBoLaGly2lYRW9n0eruXMMkb+toiTCpATyuTyD19XhEbQiBTX1aEU09aQew3ENqeMRUsnmdYl8Od4gqtoYif3nlCgGeHhWO34M7iWIZgKgg6PZPzjF9nMSRNUktc20Dlvl4xfxmZ05gTlBHmwr4OYzuBJCZxJbMd/FvhDpcDOqlYoOrdOr22YWJrBTjUaE+Q2qL7sOQtA5ABWp8tn7z8v6bmDpSBZhfev7e74gx2oNOKfo5vyugacWhg5cMAzB20S7uRQV5c4guYhQTvQkgPcF2ruAw6wcpAYpSHpZ7sXBc2HKHEtIP4AXajsD46BmiVIPkZsrEMTmZnFRpeB8QwqJ6CkgFqg8+Ri7h5APad1NDUOXAL2baIJk9mSlmT+F7tsW5NGLqMCS1QJ4MkkqkchwTF5VFBD5VMAbsG+OnjHTzi8xKa92ppTSMzjcjKtKhQqrR6l7xpYdYJKhcs+2oDeUc83lhY0PhoYnJJN/2gExWyak+j4xalwkDZJKW5Q5HhCUefSJhTu7n18okIhl9fT9YkVlIKkh1CqRuoWc6DziWRhCTo+h8YA2OYk+zRTgQgJSJ1CTc1H8ROZnD6For8S9llrSUoAyiWQBnU/aKIzklnV/LRU86Vr2GWgOnp4YJo/l1h6gORnezc1UxlEGUJgmJ7ynOT3Aqlu8qlYHhvZacEpT3RlRNSWJOYqYyzamWtecdkoQm20b0IditnJYD2fniYSvLlzIDXZEtRKQHGj2ixwPhE4TUrnZe7LIJCic6yRmJoNEpAFqG0dKVXhyQ+we525tCtjsYJavltS8KGBNxSjQlo/L1yiIhyu/ryhum3r4Qs2xv8oT0p4wAIHxv6pEc37xEw0Mdk25j4QoZoaFYWYsrFKKzYFi46WPreMrDK/wD2M9QTXz22vWNfC4chYKtqeLfB7coq4qQE4lKrJUC5pen5wWM6CWCVIKWd2HziwAd+nJKaEK6ihA1ikgBSMocNtypR4PLUT3VUsxY5aWcX5eJjpdPki46b3RhmnGXphwp6kNyPuhJqmj6tSIahwOih3jpTmdegiSgCSCGa+td0tY0q79Iq4jistMuapcwZUP2tD3SGoCzEhzZ41EUEkysuZ0iqgUlqNV266cohiQ6XDZQXYfhHMaOSLaiB8K4wjEIzpBll6hYOcglxYChAHSjxdW5op2F3IJD7tQgkaDSsHIq2pGfMl50kXJFtK7xg8KxR7QoJqCxTrWw8RG2VdmcjVHxtTrSOe9rcKqWpM9FnAWB4N4d0xxpx0SaNuOdxTN1U0GlhS9/Q+sXc1IxuD4rPJzWdiBrXV+bxpoTRN318tYgWUFkVcm3r4RZBuGGldR+kAloaDJfWAjY7G/lDpNG/brDsxZhSnlr1iLQwHQkPy1bbWHSn0LxEQgQL7/P9oPQ6HJ9aQyOgNj65GHSf1h0lrFr+IOkIQxUfpXblD0/P6tCY2GvlyhlLq/vE35QwHUbgFxAyodPWsJShalNfk8QSqEDZPMdNmPTaIrm01v8AtETEFgmvqkAImIKP2iMtLRPx6jUDetIFsP2RrzhRJ0/3eYhQ7I/v/wBKKU90tQgNX1aMyYjtZdB3keRNj8osdoUy1qNzoKliaX5ERPh8rs0B7n4Eh2hbEg3DZn8MEsAxJ8/hEsHi+0f8JB3rq1bwsPJLqDUvXe9OVYeUESkgav8AGGpOLFJJqmW8OtSVBJLmpFGJJv8ADWOM9quGGXKMtc2XJwil55jhLrUygyVFQdxXWxjr563Di4PwgPEeFIxAQosyTmBNUClQQaP3hoeUdTFP8kLZka0SoDwqTKWs4iUtagpISAtRSEpIGUBJJoybUtGmkVA3arvcEgkau1tI5X2ax0jtVqkysV3qZ1JR2ILsSGmnuu9crtHVKLdQAer0zJ6n4ExeiLK2MlEjOlJBFwzgc1HVVdRGVxPBnEIUkPlylqs6mYdQ8b93IAO4BJBf8PL9BFSYgoYhsqtBXxD6Rmz4XP5R5J45aX6MP2ew5Qjs1gOkAM3JmG9vhG4JfOKvbOshN032q9z4GJ4bGpUSx/X9Y5m/JrLzUPzidqee0RQrU15RBS9oBLwFM2zX+up5RBSxp0gWUttDTFMH5QgRZCm8ted4Hnctp+8Upc4qURa7s7g6RfQA7V5toIY/sfLShr031flD+vyhIOoala68hzhZdYYCLfDd/XSIlVOsSKtK1v11blaATlEmEAGdMc8vV9hExMG/oXishTkgVAbzr584sSJBGxrTpp9YKAkJZfpekEQloe31hLmN5P4V/KDgQ5W0AXO26npDCYVG1PTEQYSHYNUm0HIyPaK5QollG58oUG3kKKWOZKCWezBucDQe0SAH0JOx1A+MHxKH5tpp+7PD4EO6hqTf6t1gQCxuIVKTmSl9+Qq7fCKfEgSqWp2GvUijxZ4yCZZY9X25N1iuqZnT2awxDNsR+bQexl3DzwpwKsWNKOIsYZLJIuEqYuWTa5Og5flGRhkFE8g2KadQfnGuikz/ACDg7En3trbxr6WXy0+TNnXEjnJfstNzqQZuTDggpSlIQpzUd9LKL1YPWOnAKUgNlyjKM+rUqT7xb8J+kRXOIYEFlBnOgo7N9QdIkC1SHZif9wqoV1OmlLR0UqKLskLgAh3okAAk199vdivMXmExIBKgKOGIIFCBoNxB1WKc1hQ9KMdXLvTaBolJcqDizs1ANS+/Lxh15E0yjg5VLufxEanWvpoxcxTiihJYAZnNqqbxteOixAKVhX9bn5Eg86xjcZw6+0TMQzWL7XekcjPBQnt3NeGTcTZFuXrWJoEVjjUAAkgA6mCLxSE+8oDWKUi0sLIqBYRSxCye6nxOnSIL41LXTtAQkXYs3gPjFjtEgOSGu+nV4HYULD4dvqee5iwSA8V1cQQPxgeenhA1cRSSUg5im4Gnno8PgCyJ1fnBAsC9orYeeFAkEGvO/owy5Ye78vnC3Qck1T6P5NA1LJoPe2+cEA5RMI33hchZCTKbxO3hBVcukDXMa1fWjwMLrf0YYqDksOsAXJch3p8qbbQXtaD5QkSyauACQGGgNHqIvx4JZN+xXLKobdxgEp1rtr5Q/bFnCTZ3rTmGv1gicMABT/2tzKWL0vXlBCp6kgNfNd9VUpam1I2R6aCW+5S8sgf3tP8AQf8A2P5Qos9mv+//AOkKF+lxEPyyKMxDw0lOUWptBkpf1t1gWIUWoHO0c42gsYvuKO3K/hGNNngjtEuMrPzBoSDF7GzjLTlAKnp+/OkZmCQpQUGYNry8dgT4CAdFrEYoKEuakUq/JwGjWlTw6V/hNCf7TWvKkc9wfEgBSF2JoANA7OKxr8KU6Vo0CiPBg31ieKeiSZDJHVFovYlQSqWTTvEFQFSc1SRoQXqYspTbUueR6pJtmqTuIzMQsrIDVBAOz28zvFyRKUkFJq2rh2fQk3FB4mOyc6Dbk64DZel9Bk7zUHe0Z4Y1AJJOyrHNoQ9Rz8IcJDhiSQXDu5OoLi/WGBFSHY0ymwzVcaBmr1hFoLFy3YOXOruCTchtaVjN4xOAlHnT52jSxVwRQOotyUQUsByFYodhnWUqBZgQaHe0c7q//S+v5L8PD+zAxGFTi8GJC6KX/LLMy+8EqqKEZuUYvFEmdwybiZmUzClEuzAJQtKXqTUuKPG3i54++CXUBLHp7pcUvWCngSPuhw+ZRSou9HuCzEfSMyNDZlysMBhlCZKQlKsKliGdRzBwRq1D4xghc5XDZ+EmEkyElzWqMhykGzPns/WOnk+xVGVPmnuhIBW4Hw5XjcxPs7LmS1IJKQtOVRDZimt+7W5uIlrCzipOGmLxqwiWlR+6yiXYM8tVwbg1+MXuK4dWHxCZ+EQ5lyE9ohBDTUZi4Tl1dm96hNI3JvsagzO0TNnJVlCDlWB3QCGol7QCclGHmAy86lZQlie6EpJswH9Q1huQ7F7JY9E6UuZKOVK1var5Q40r4RuyVA6k9fzjK9m8IEBWQAJzWAAALCwAazRqzZyUlnqbBv05xXLkCykemgl7wGSkkOaerQScHhCKONnl8qEuo/isBt413gUtHfSkVvnfpT4vFxYrRy+n1hpSQkHVR2ub6tRuZhwi57R3Iymoq2Hw5ZSiSAxpQlhuAPGLKiKu43q5/wBwuoc6UgckFKlFQGZV9Uspg4bQNvBE2tYu5Ic/2nWrNs0dmKaijCvP2ME8wN3Se8/zHwEMSHD6ZXGUgNVk5TW7wkCr1JZ0iyQ792uw5xIAu12pmdjo5Dl7ENzeJWMj2a9j5frDwFx/f5/pCh2OiZiM248YUKOEzZDuVcT7vjFWT73gr6woUD4JdzHkf+Ur/I/9o3eGe/O/zMNCiP8AsD4Ev3j4fONGfZH+a/8AkIaFHdjx/fByod/svr/mf/0H/aATPw9F/wDNMKFC7l5Une8n/JcCR73lDQowdZyizp+X/exyvFP/ADf9p+SY6GZ/MH+35GHhRm7GtB5Fh0EWBY9IeFEEEuCMyx6D5RzOE99XrUQoUS7DiaXBP5X+76JiSP8AyE/4H5CFCiKEaKfdMSkfWHhQmA0n3k9R/wAhAcP7yv8AJUKFHT6Pv9GDL/kRcTYf/Af+RgQ/np/yT9IUKNvcFwGxH8o//IqBcQufD/tChRCH8kGaEKFChg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UUExQWFRUWFxwYGBgYGBsaGBoYGhgaGhgXGBwXHCYfHRojGRcZHy8gIycpLCwsHR8xNTAqNSYrLCkBCQoKDgwOGg8PGiwkHCQvKSwsLCwsLCwsLCwsLCwsLCwsLCwsLCwsLCwsKSwsLCwsLCwsLCwsLCwpLCwsLCwsLP/AABEIAOEA4QMBIgACEQEDEQH/xAAbAAABBQEBAAAAAAAAAAAAAAADAAECBAUGB//EAEEQAAECBAQDBQUGBQQCAgMAAAECEQADITEEEkFRBWFxEyKBkfAGMqGxwQcUQtHh8SMzUmJyFYKywjSSc6IWJIP/xAAZAQACAwEAAAAAAAAAAAAAAAAAAQIDBAX/xAAqEQACAgEDBAIBBAMBAAAAAAAAAQIRAxIhMQRBUWEicRMUgcHwM0KhMv/aAAwDAQACEQMRAD8A9DiKx6aIqnMQIRnX/eOdZGmEysNIZ2iIEOGMA6A1JO311gyREgIEqZa28AuQmaHERSN4kFevXKHuL0L0YIFNr+0QAeJAgCtIB8CfrEqbF3qYiFenhE7QAOkt5GEA7CIppy5xJh46QAOFCEo02YX+sMoUd4kE60PXny2g2HwUUZio2ykuTRxq+4F4vqDkOSKirml+6+9+9Y7mK6gEKCk00VR6HXpFlI0ypUBQBw7Dm1QHoeZjsY5qUVRz6cW0xkKJICaOQziqQN3ua6bRRkynQFC4cHo/x16axeSod05ieZNX3A1b+nR71iEuTlBFej5TXTdJO2sWNJqmDW6aKaUtUFwaj8670pyiGIRnDp8NvEawVII7vdIADEEHf8oBMUUBxUa8tyNm2jj5MeiWk2Y56o2UJUnutZaTQ3u7W0i3hJ9kqv0u+nwgi05u8kjw1OziKwnEKdSbNV/nSsQ5LDUb1zioo5VUsxJHS3zgkmbTcNu9dfg0PnevzER3QCBB5+tYGublBNi3k+sRyDSjijG5G20Cw05QDTKXrp1JPqkNegLP3hW3xEKAsj+tPw/OFBb8B8vKJylhZSXHLasWkU9XisUOCU3oaUvZ36xOSo6sNP18YBhppIB16fSHQmlfR5QJyT68otBJagPSBCKWKxGVtMxal96PBJMtntc/SIlBzvXaJgsauNIQBCWhk1vDIEFBNYaoBBPnEVCJgvbQdflCCOR2sXEHIvogk79fCHIpz9UiKg/r5wkrI/ODcdks9awgqnrWITEP1hkqhWAXN+Xygj1Om0CHrpCpobD08MSJzEu/OIYUH3CWINFblmHganwiZTX5dNH5xCZQ5mzA0U+24ty3jV02SpV2ZTmhwyhxrjS5JQJUozZ00ukBsqXoSqu4TYG5jO9mcRiu2WicMyj3prN2aTVggsFEZWckAg2jp0pKu8GJ94PdzQA6VIrpaOV47w1SZq8UqcpEsKQZaQzFKQMybFnUNWvHQaKU/B0eKSFJeiqAUo7GoS3x5RXnBg426uB1gXAuMqnI76CiaCxqC52BDgMbOdYsTgJYt3VVSdWjP1GPXG48ksc9Et+ClhlgEh7a6bnxiS5fecXYONdWIFtYq4jClyxaoy7vr4Q+HxRKuzWK2p89a7xzmqZqTTVojiJCkHNLc0cjTweLOHx4V3T3VWynn6EPMVqHykg9Ty/WEvDA3o2o2uRCY7Jqk6p/P59IkpjQ05H9KxWxM/swCWIsHuRQE+URmputBYmnIneCgZY+5DeFFD/Vv7oUL90FlrDYlQWUKuA45sOVIsyl1ffXT0IHxKUQc4qQG3Z9QN3AihgMexyKFXOrefQsPGGwL80ZV5iHDX5v8mjzj7aUqVOwSEnLnzpoTcqlhy2lY7ed7a4RE84dcxpqTlysbs92b4xx32qcOmrxOCKEKWlCjmypKgnvy/eKXa2sW49pKxmbPxy5nB8PhgpXbLxIwqqVAlqUa6sElL9I1PsPW+HxJJNJiak27h+EBwns3M/1ucWX93QqdiEGuTPNQAWUzFTkUfSD/ZJwaYMHi5U1EyUZhy95KkllSikqGYCzxOVaWBan/a8krX2GEnT5Mr+ZNTRKRopgkgChqopjo5Ptzh1YA451dkkFw3fCgWyEb5imtqvHjsn2Vn4VU2TOwmLmlTBBkrKZSrh1ZZagpJBGoasdiPYuZ/o0yQJZlTZixOTKMzNVOXuksACUg03atxDcY7CoxPbz2/OOwSWw06SntwUzCXQsJRMBGcJAzOoOkP1gnH+ISJfD+GGfJmTiqQsgonmUzKDv/DVmJp6MZ+Kk4ybwmXhfuU1Iw84qMxlOrMqYyUoyuW7UuQSGAix7Z8FnqwHC0pkzVKRImBYEtRKSVJLKADim8TSS2A7zjf2lIwmNRhVySUFCFdoFkqGZLhIQEHMbJFQ7xHgP2noxGM+6TMNNw8wkhPaHvZmdloKQUkgUAd3Ec17VcKnK47hJiZUwoSrCusIUUjKpOZ1MwbXaG4lw2b/+SJm9lM7MTJRziWooYSEAlwG/KIaYgdJxv7TTLxC8Ph8JOxUxBIVkcBx7zZUKUQDqwEaHsX7eyuI5wlCpcyWxUhRBoXDgi7G7gabxw/GjxBfEJicRIxWIkOrs5UqYqXJKXZBKkhmANagvrSCfZNwWdh8fiRNlLR/CUkEpVkJE1FEqIZQpQvURGUYqNhR62fFoc/KnWIg+tYcD1+UUCCILRGfLzAigoz/XrDoL+tdIcEPWwhp1uJq1RXQtThCu84ZJsRyFuV4nNAXMZXeDUuwVYHoKHzgkySmoIc9desAVNIWh3uxU+hbKPnHTwZlPZ8mLJB4/qznOOzJ8qeJsxnUgIlJ0KkvmUrLuFjy897huMEwKUF95SgqooKe9vTyraLGKwSJ0tSJgGVQYgVSA+9Q2yY47H4PEYVYXnHdIaY34LiShlO75jmFKikXcErvk7SZhkq2Rc66dHtfxjE4jgSsliyk0Dat15dI1MBiyqUlU5CULULKZIDE0BVQUYtzg0yUC5oz0WmwOxa4s1a1iGTGsiruKLcHaOcRiZiKLTQm51HgY0JM3MHDM75S9DqTFudLIDLDptZn6g7xQ+6hKqAH1ptHNnilB0zXDJGStEhxBKiQxpd/g3KK6ElDFKqUJGgqbawSfJzGzKtmZ6enrEkDKG95QOuvOvSFGDk6SFOcYLVIbOvb15Qosdivf4wos/BLwin9THwXkB3SRYOHvl0Pk0ZPGeHOQpJAVr+nP5+Ea+JRl77Ed65q4Ow0+LRS43LUQFyw7FwL0t43Bh9Tj0ytcFmGVqvBw3EPs6M7HKxXaMSrMUbHKAxL0HhG3xMkz5akzSEzwUFJNBlALivvd1qNe8buDmhTLe9Nn8NDSOZ4vjEYdajMBVkUFApNA5bvX/q1MUa2y8JjPan7uewQ2YdxLkUy/iVS5A1BaKeF9tVJQsrUlZPeSXDJ5f4xoy5+GUuUWJXiAVPmoKBRNqA5otYzCYWVK7Q1SC1FitDSmraRK1xQGDM9pJpmoTnGYKSVBxlrVlU8Lbx2XD8QMRITMUkpzfhPvC3ix0OwihKwshaqsCCG74dW1Ny1o15k5CAKjzsfQhMGVihUtgkFSTS5p+nOLP3hq+ngp+FoH2dYrEiaZwNRDLD+fptoRltEg2sHoXsqZcpJenPT9IsS16evCHWmK0mZ3gnb6c9+UA9i3l19eMMkt69ND/X4xBUNiW4YKiSB6/OK8tTwRLeMFjJswFrwPES3DH0dImFPCWnundvziyDqSIZFcX4JYeZmDjugl2ZwTqa7Xa3nEJmHSsAKSFOxAYGtQFDZX9opEsPMBSCCH2e7avpe9dIrrBUSRQvT4U01N4605KKtmJPsjB49ICsSpeKmLGHkoC0IqgLUxJ91QculIatxGhwacDMVkWOyKEzES1HvAKe4L90ACr0ZUX1yETkJzJPdLhILqobqYOQG2q+mvJS0TsNiFZklQK3oKzAT3ES2cgg1JD3tBxuSXyR3BSSWIzaK2J1Y6Bmta+sAGGQQ2+5Y/7R+I8uQ3jDwHGs06YiatJnKP8tLNLBYJUpQ/ucF0jTaOiCwfdsqpHKgDH8OrnSkO7Qmt9yoMGahwUnm55+IFSNIkOHJBUSTcvRxYUS5rFjKHOrs7G12PJzcaeMSdRzKABOjVFLVHvHcbNBFKPBFxT5K/8L+3/wBzCixllcv/AHEKD4gQIZ6gG9alibZS4qDSA9mRRjlPuvct06iLCSAkhxQilWBFHO5c6atAcbQh77tVIbU2JsKc4hljqg0TvTuZWKxQlTACzKqNgQ3wZ4yhw0tiEKTn7ZaVJd/dGZ2bmoH/AGx0k/BJmBlCMafhzKmIS5y94vdi1bB6xyE2mbrs5XH+zE+R2RSsEIWtj/ShQGVApoABWLcjgGIVJQEooUhwSTlUB74voWjqpM8TUkGzs3nfyEE4SjIkpeyjfoPhSJOT7hZxx9mcUJy1UYqBT3lUbW0aSuE4j+MqYD/FlpSkgls6VpJWNqBXmKR1k8OkkXAgODn5hUMdfy84WphZDh0pSZSEqLqCACdyIKie5I1BrBJpyh7fOKCFOSsUBp1DM/wiIuTQmLobnp8IaUKN5RFNYaVNY9IXsewdafj8tYpJAEyr8vrFzfWKc6Z3xQm7H6QwLYS8JogpfOsERWBCoFLlt0/OJZqtaHhAQgCZXh0h4jKW3IiCqDauDru37w7AAmZkU/4SXVQfD8oDLHcAs4r68osTEOkjyJuD65QGQkgAK015b/ExqeRyxU+TNoUcvoPhlumzFJbkAdBuSN4p8W4YqeAEqKaMCkAs1SQTXM2lhFrCpo7By5PQc9muL7QUseYDCxY7AC7C/jHRjxuVR2KmB4RKlAiWLnLm94kFqOquZ/leLjvoGuSNBr/tI+R8X1FzzuQnkbZnc03tEcooCVNXmQ+zCoOt4YEqsQxGXvNR23BuWZ6wDEpBOQOCDVrNoATW/jD4iblyihNGGxJqo8yGgaEmpJJJudXijNkWOPsFHW6MT7xy+JhRqfdxtCjm/qJmr8UPCL6gCaDRq6BLAvze0PkBvmKGBvV972qzc4ZYvcilGrRq120GxPOHJNw1a0LG13Ope22aOyZWVpc1gytqfT4Q+KlpUKDQt+cWEhyHTmbvMSHY/uHGpYxWUCCB7ydDoKWrGLPg5lEthka2kcyhZQsp51GprGxIWM2UbeYFD9PjGLxGStGIUoZiMoIoSAXq24rD8L4hnUSdCQw3pXl1jCjWdCnFjvB7A0inwxJBWo0zlxWxcn/tBUyiZmfQAjrZ/iINOwgKQxYgvTfmNoXLEExK2S2tq7wFaGQRyPWkNMVmSSztRvrBZiHHoiEOhYYnLVifpziJ/meF/G0LDIZ9KmCKHe8/n+0AgujRnTj/ABU318KCvjGgIqzUOoHbzqKdLQxBFikFw7tUvu0DT7oag0FmEElpAhIkyS2bnEUq/WEqISj6vBYtqCDw9bQQfGAzF21gqDDQiSjSGmo7qqOSC3owTL0t68YTvQ/m0NOnsKStV5K2FnH3SCGLgGx1KaHW1YsLmNVQOUapIDk31eITZWajW1ap/QQJGGDuSVHc+qx0Y9TFxtmX8Mo7IlMxgSKKBU9AgEAKAoogsIO+VrpFak2CmcUN4CuSmtIGMIBYfpvCXVQrgHgyWQUMy8zUAo1HNQTBjQerREp2p8YmgW+kY8uR5JWXwxqCfsg/KFE2HOFFRZQRSmBNVMCaEuWFjyZ2OoHMxxXFvtAmIllUrDZU5shmzjlSVAkOkFKktetNI7JGJ/CXSqtaNW4Grksa0ppHPe0kqTLmIxM9CpktGZMuUlgTMOUKUXIHuvq1bR2W7VoxQpl/2c4iqZLVLmzJcydJPfVLIym/4gAfxAWjTmozAips+Ud0EWLhvGm+0Y/svicOtBEqWZalglSSe8VZqgd4iN4pVSwzV5ksWFNCCW5RJCZnZMzFV6169IxP9LTJnkJDhZdnIb9KRuqkZVPorQWBHvAdCQIr4iQO1zqaiW+NxHJzQ0TZrxS1R3LCQ6bVZ6ViMjEZnenLX9onJs7NyiM1BBSUjWtNG0+EUlgPssqiA7Kr+vKLBTSJCW9R65wTLDAAi8RA73Nr6eqmHCMp61aGCHU/JvCEP2Hf4RVWkdoNL/RotlQpaKvZ/wAQk2/f5QyKJzfG+0PJMQml2Dftz5VgrevrERiWtvXr9IHhzyvfr+cQxM0Mx101icugvWzxIK7BCIMg+BZvDx+cDAeJpGkAggSLfE2ENn6WIbUW/OHIdy3oxAwUh9yWwiK6/p+kSDRIpptoDo+v0g4E/ZAkQyi9bxKmrXvDJu/lDBkUcvXKH8WPrSJBb629fSIEUhWA2Ub/ABhofNyENBY7RUXiBnCXAJqDq4AMTxeDGIATMHecqB/CTcuNm5VeM+ZPzSAugKFBx0VlIi9hcSmYJaiO69fL841dNkerQ+GZ80a+aMTh2OUlUzFIw4RIVmHaZlOAFMVZXygOiNzh3HsNPKkyJgmsHUEklgKCpq7sdqERnYj2OkTJ68RNClqVXLRgogMkDLmZhvG3hsFLQ2VASBvXRwaHQsALx0UmUuiGIbuEMalqmwDOedoocSxTHILlNDtW0X8QojKSSS//ACDg9SAXjA9qViUUz1qCUpDKdyNS9NYwdWm5ouw1v/exp4l/ukw2PYq60lmvnHjH2Y4+anFyVTJi1S55mSGKiRmShCxc7lPxj13/AFaViMHiFyV50djMBIBH4FUZQB0jwfC9qOHkJSpKpeJTNBYuc0spp0KRFWJbNM0I1MVxWdM4pLndqvs52MZKcygMiJyE2BZmp4GPYfa320kcOQkzApa5jhEtHvFmBJJsKitekeMzMOtCuGDKf4ZD91RZRnBaszcybaCNz7TsDOxK5eKQlZ7IdlMQgKzSyFKWlQf+pzUOzJicoptIZ2Xs79o8rE4jsJkmbhpxHdRMDg0JoWBcprUVhuPfaPKws4YdEqbiZ7B0S9CQ7EgEu1WAMcN7H8HXisbKnGVjCJagozp04H3GIT3pLqc0y5qg6Rd4pgMRw/jCscZE2fKWVqdHeI7RBSUkgFikqIGjARBwjYHd+y/2gSeIFaUpVLmoqqWsB2sSCKEA0sDyjEx32uyETFpk4ediEyye0mJYJAdioULpvU5esXPY3iWJxiZva4UYaWoEIXVKiVPUJKRYGqt+rDhfZ2dieDnFSpmDmTVTglKCElUtRSVMSQO8ghdr0q0JQVvYD0Xh/tnhpuEXjQoiWj3gfeSr+lgSCS6Wqx5Rgn7ZZbZ/ueIEl8omuGfZmyvQ0z6RqHiWPXwubNRhxJxBH8OWmqsrjMrKRRbOQn9I8z4jJxWJwSlTZOMmTUTAVzZqlGWEvkCJctve7wc1sbQ4Qi+UI9rwWNTiJcubLLy5iQoE0NbdCLRdarRx/sjxEYXg+HUoHOlKhkIIP82Y9DsCCd3DR1SOIykqSFqZSw6U5VVe1QCAOZpFLjTGXgnwics+F4yeMceTJlKWhlrDBIILOQrLs4JQRfQwaRxpCxL7NSauVOFOG/ptl1fM70a0FOhUXxBAXBag9Uij/rOHAJVNAD5S6V3DZgzaOOVesWJM9KwFJLpOtXIhMKsmedIep9euUJ/F/PpC5+cAESvfp4RJ3YaVbx3hA2LQlhmqNXFbQxDlVLi58PTRAaRJ6a+rwlnvPVVbHXkYQL0Q7MQofJyhQ9gpmZgJQEsvZTu9DWG4ZhAlKgCCh6cmP7QLHKKZVN313qH1vFbhCytdKBKbeDV5wQdOwkrTR0WEmlQQRRZBzE8lN+USfSlgWIdn90km4yk9CwgUkdyoNyCxrmcsKaZXfm0HSCS9Hq+lA4DA1qn6GO3dmBcbgcUju2AY6m7UpsNh+Uc57YcJ+94ZUjMEZ2ZRqAWO5Fax1ElRDEVd6K0Bq5J5tWKGNwtFJpUOKg3tXU00jN1MW42uUWYnUtzC9jPZb7jg1yVKC1KdRLMCBmI1Oiop4WWhSezUATmJHdsz+YYx1slTgdK/X5RxfGpSpOJBIOVRUQbCtWe0c3Vb3NhszJKGCSkJUe+ksHezGzmsbEnDpIJKEuq9BXQPSMRE0TJRBPeB7tWckUqfGNdKiEB6FQy+JekIBSkDMWAA5Bq1eLL1p19GASRkS50p5ctTBpZcPvpCAZcxn1PSsNmJap84IEP9Ic+qQBZEBhr84ivEbF1bP8OkSVX6wpWHdtyatvByBkcR4GueqbnUkhUsolApDoUpJBU5O+Q6e7CmezkxYUVTE51YVMhBIHcUlWYrvcu2kQwHteFzEy1I7q5kxCCFBxkUlJUr+2oNWoDWNw4+WH/iIvqUi13rTShie6Dg51PstOPvzZagFoWlPZgpARmypIzNdSqc4Y+yMwKUUzmzBD9zVObMD37KBAI5ax0czGIBAKkhJTmBJHvKJARe7Jhk8RlMP4iS7hLEHW5INPG8GpoDl8X7GTZo70xGYqmLDAJGeYEh1d6oGW0dRw7DGXLTLoWGX3WHVI0PSBcQ4omXKXMQUrKcpAcVzKZJbnXyiwJ6XAzJzEO2YO3S4Z/lCbbDkIoMXBoLaGly2lYRW9n0eruXMMkb+toiTCpATyuTyD19XhEbQiBTX1aEU09aQew3ENqeMRUsnmdYl8Od4gqtoYif3nlCgGeHhWO34M7iWIZgKgg6PZPzjF9nMSRNUktc20Dlvl4xfxmZ05gTlBHmwr4OYzuBJCZxJbMd/FvhDpcDOqlYoOrdOr22YWJrBTjUaE+Q2qL7sOQtA5ABWp8tn7z8v6bmDpSBZhfev7e74gx2oNOKfo5vyugacWhg5cMAzB20S7uRQV5c4guYhQTvQkgPcF2ruAw6wcpAYpSHpZ7sXBc2HKHEtIP4AXajsD46BmiVIPkZsrEMTmZnFRpeB8QwqJ6CkgFqg8+Ri7h5APad1NDUOXAL2baIJk9mSlmT+F7tsW5NGLqMCS1QJ4MkkqkchwTF5VFBD5VMAbsG+OnjHTzi8xKa92ppTSMzjcjKtKhQqrR6l7xpYdYJKhcs+2oDeUc83lhY0PhoYnJJN/2gExWyak+j4xalwkDZJKW5Q5HhCUefSJhTu7n18okIhl9fT9YkVlIKkh1CqRuoWc6DziWRhCTo+h8YA2OYk+zRTgQgJSJ1CTc1H8ROZnD6For8S9llrSUoAyiWQBnU/aKIzklnV/LRU86Vr2GWgOnp4YJo/l1h6gORnezc1UxlEGUJgmJ7ynOT3Aqlu8qlYHhvZacEpT3RlRNSWJOYqYyzamWtecdkoQm20b0IditnJYD2fniYSvLlzIDXZEtRKQHGj2ixwPhE4TUrnZe7LIJCic6yRmJoNEpAFqG0dKVXhyQ+we525tCtjsYJavltS8KGBNxSjQlo/L1yiIhyu/ryhum3r4Qs2xv8oT0p4wAIHxv6pEc37xEw0Mdk25j4QoZoaFYWYsrFKKzYFi46WPreMrDK/wD2M9QTXz22vWNfC4chYKtqeLfB7coq4qQE4lKrJUC5pen5wWM6CWCVIKWd2HziwAd+nJKaEK6ihA1ikgBSMocNtypR4PLUT3VUsxY5aWcX5eJjpdPki46b3RhmnGXphwp6kNyPuhJqmj6tSIahwOih3jpTmdegiSgCSCGa+td0tY0q79Iq4jistMuapcwZUP2tD3SGoCzEhzZ41EUEkysuZ0iqgUlqNV266cohiQ6XDZQXYfhHMaOSLaiB8K4wjEIzpBll6hYOcglxYChAHSjxdW5op2F3IJD7tQgkaDSsHIq2pGfMl50kXJFtK7xg8KxR7QoJqCxTrWw8RG2VdmcjVHxtTrSOe9rcKqWpM9FnAWB4N4d0xxpx0SaNuOdxTN1U0GlhS9/Q+sXc1IxuD4rPJzWdiBrXV+bxpoTRN318tYgWUFkVcm3r4RZBuGGldR+kAloaDJfWAjY7G/lDpNG/brDsxZhSnlr1iLQwHQkPy1bbWHSn0LxEQgQL7/P9oPQ6HJ9aQyOgNj65GHSf1h0lrFr+IOkIQxUfpXblD0/P6tCY2GvlyhlLq/vE35QwHUbgFxAyodPWsJShalNfk8QSqEDZPMdNmPTaIrm01v8AtETEFgmvqkAImIKP2iMtLRPx6jUDetIFsP2RrzhRJ0/3eYhQ7I/v/wBKKU90tQgNX1aMyYjtZdB3keRNj8osdoUy1qNzoKliaX5ERPh8rs0B7n4Eh2hbEg3DZn8MEsAxJ8/hEsHi+0f8JB3rq1bwsPJLqDUvXe9OVYeUESkgav8AGGpOLFJJqmW8OtSVBJLmpFGJJv8ADWOM9quGGXKMtc2XJwil55jhLrUygyVFQdxXWxjr563Di4PwgPEeFIxAQosyTmBNUClQQaP3hoeUdTFP8kLZka0SoDwqTKWs4iUtagpISAtRSEpIGUBJJoybUtGmkVA3arvcEgkau1tI5X2ax0jtVqkysV3qZ1JR2ILsSGmnuu9crtHVKLdQAer0zJ6n4ExeiLK2MlEjOlJBFwzgc1HVVdRGVxPBnEIUkPlylqs6mYdQ8b93IAO4BJBf8PL9BFSYgoYhsqtBXxD6Rmz4XP5R5J45aX6MP2ew5Qjs1gOkAM3JmG9vhG4JfOKvbOshN032q9z4GJ4bGpUSx/X9Y5m/JrLzUPzidqee0RQrU15RBS9oBLwFM2zX+up5RBSxp0gWUttDTFMH5QgRZCm8ted4Hnctp+8Upc4qURa7s7g6RfQA7V5toIY/sfLShr031flD+vyhIOoala68hzhZdYYCLfDd/XSIlVOsSKtK1v11blaATlEmEAGdMc8vV9hExMG/oXishTkgVAbzr584sSJBGxrTpp9YKAkJZfpekEQloe31hLmN5P4V/KDgQ5W0AXO26npDCYVG1PTEQYSHYNUm0HIyPaK5QollG58oUG3kKKWOZKCWezBucDQe0SAH0JOx1A+MHxKH5tpp+7PD4EO6hqTf6t1gQCxuIVKTmSl9+Qq7fCKfEgSqWp2GvUijxZ4yCZZY9X25N1iuqZnT2awxDNsR+bQexl3DzwpwKsWNKOIsYZLJIuEqYuWTa5Og5flGRhkFE8g2KadQfnGuikz/ACDg7En3trbxr6WXy0+TNnXEjnJfstNzqQZuTDggpSlIQpzUd9LKL1YPWOnAKUgNlyjKM+rUqT7xb8J+kRXOIYEFlBnOgo7N9QdIkC1SHZif9wqoV1OmlLR0UqKLskLgAh3okAAk199vdivMXmExIBKgKOGIIFCBoNxB1WKc1hQ9KMdXLvTaBolJcqDizs1ANS+/Lxh15E0yjg5VLufxEanWvpoxcxTiihJYAZnNqqbxteOixAKVhX9bn5Eg86xjcZw6+0TMQzWL7XekcjPBQnt3NeGTcTZFuXrWJoEVjjUAAkgA6mCLxSE+8oDWKUi0sLIqBYRSxCye6nxOnSIL41LXTtAQkXYs3gPjFjtEgOSGu+nV4HYULD4dvqee5iwSA8V1cQQPxgeenhA1cRSSUg5im4Gnno8PgCyJ1fnBAsC9orYeeFAkEGvO/owy5Ye78vnC3Qck1T6P5NA1LJoPe2+cEA5RMI33hchZCTKbxO3hBVcukDXMa1fWjwMLrf0YYqDksOsAXJch3p8qbbQXtaD5QkSyauACQGGgNHqIvx4JZN+xXLKobdxgEp1rtr5Q/bFnCTZ3rTmGv1gicMABT/2tzKWL0vXlBCp6kgNfNd9VUpam1I2R6aCW+5S8sgf3tP8AQf8A2P5Qos9mv+//AOkKF+lxEPyyKMxDw0lOUWptBkpf1t1gWIUWoHO0c42gsYvuKO3K/hGNNngjtEuMrPzBoSDF7GzjLTlAKnp+/OkZmCQpQUGYNry8dgT4CAdFrEYoKEuakUq/JwGjWlTw6V/hNCf7TWvKkc9wfEgBSF2JoANA7OKxr8KU6Vo0CiPBg31ieKeiSZDJHVFovYlQSqWTTvEFQFSc1SRoQXqYspTbUueR6pJtmqTuIzMQsrIDVBAOz28zvFyRKUkFJq2rh2fQk3FB4mOyc6Dbk64DZel9Bk7zUHe0Z4Y1AJJOyrHNoQ9Rz8IcJDhiSQXDu5OoLi/WGBFSHY0ymwzVcaBmr1hFoLFy3YOXOruCTchtaVjN4xOAlHnT52jSxVwRQOotyUQUsByFYodhnWUqBZgQaHe0c7q//S+v5L8PD+zAxGFTi8GJC6KX/LLMy+8EqqKEZuUYvFEmdwybiZmUzClEuzAJQtKXqTUuKPG3i54++CXUBLHp7pcUvWCngSPuhw+ZRSou9HuCzEfSMyNDZlysMBhlCZKQlKsKliGdRzBwRq1D4xghc5XDZ+EmEkyElzWqMhykGzPns/WOnk+xVGVPmnuhIBW4Hw5XjcxPs7LmS1IJKQtOVRDZimt+7W5uIlrCzipOGmLxqwiWlR+6yiXYM8tVwbg1+MXuK4dWHxCZ+EQ5lyE9ohBDTUZi4Tl1dm96hNI3JvsagzO0TNnJVlCDlWB3QCGol7QCclGHmAy86lZQlie6EpJswH9Q1huQ7F7JY9E6UuZKOVK1var5Q40r4RuyVA6k9fzjK9m8IEBWQAJzWAAALCwAazRqzZyUlnqbBv05xXLkCykemgl7wGSkkOaerQScHhCKONnl8qEuo/isBt413gUtHfSkVvnfpT4vFxYrRy+n1hpSQkHVR2ub6tRuZhwi57R3Iymoq2Hw5ZSiSAxpQlhuAPGLKiKu43q5/wBwuoc6UgckFKlFQGZV9Uspg4bQNvBE2tYu5Ic/2nWrNs0dmKaijCvP2ME8wN3Se8/zHwEMSHD6ZXGUgNVk5TW7wkCr1JZ0iyQ792uw5xIAu12pmdjo5Dl7ENzeJWMj2a9j5frDwFx/f5/pCh2OiZiM248YUKOEzZDuVcT7vjFWT73gr6woUD4JdzHkf+Ur/I/9o3eGe/O/zMNCiP8AsD4Ev3j4fONGfZH+a/8AkIaFHdjx/fByod/svr/mf/0H/aATPw9F/wDNMKFC7l5Une8n/JcCR73lDQowdZyizp+X/exyvFP/ADf9p+SY6GZ/MH+35GHhRm7GtB5Fh0EWBY9IeFEEEuCMyx6D5RzOE99XrUQoUS7DiaXBP5X+76JiSP8AyE/4H5CFCiKEaKfdMSkfWHhQmA0n3k9R/wAhAcP7yv8AJUKFHT6Pv9GDL/kRcTYf/Af+RgQ/np/yT9IUKNvcFwGxH8o//IqBcQufD/tChRCH8kGaEKFChg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SERUUExQWFRUWFxwYGBgYGBsaGBoYGhgaGhgXGBwXHCYfHRojGRcZHy8gIycpLCwsHR8xNTAqNSYrLCkBCQoKDgwOGg8PGiwkHCQvKSwsLCwsLCwsLCwsLCwsLCwsLCwsLCwsLCwsKSwsLCwsLCwsLCwsLCwpLCwsLCwsLP/AABEIAOEA4QMBIgACEQEDEQH/xAAbAAABBQEBAAAAAAAAAAAAAAADAAECBAUGB//EAEEQAAECBAQDBQUGBQQCAgMAAAECEQADITEEEkFRBWFxEyKBkfAGMqGxwQcUQtHh8SMzUmJyFYKywjSSc6IWJIP/xAAZAQACAwEAAAAAAAAAAAAAAAAAAQIDBAX/xAAqEQACAgEDBAIBBAMBAAAAAAAAAQIRAxIhMQRBUWEicRMUgcHwM0KhMv/aAAwDAQACEQMRAD8A9DiKx6aIqnMQIRnX/eOdZGmEysNIZ2iIEOGMA6A1JO311gyREgIEqZa28AuQmaHERSN4kFevXKHuL0L0YIFNr+0QAeJAgCtIB8CfrEqbF3qYiFenhE7QAOkt5GEA7CIppy5xJh46QAOFCEo02YX+sMoUd4kE60PXny2g2HwUUZio2ykuTRxq+4F4vqDkOSKirml+6+9+9Y7mK6gEKCk00VR6HXpFlI0ypUBQBw7Dm1QHoeZjsY5qUVRz6cW0xkKJICaOQziqQN3ua6bRRkynQFC4cHo/x16axeSod05ieZNX3A1b+nR71iEuTlBFej5TXTdJO2sWNJqmDW6aKaUtUFwaj8670pyiGIRnDp8NvEawVII7vdIADEEHf8oBMUUBxUa8tyNm2jj5MeiWk2Y56o2UJUnutZaTQ3u7W0i3hJ9kqv0u+nwgi05u8kjw1OziKwnEKdSbNV/nSsQ5LDUb1zioo5VUsxJHS3zgkmbTcNu9dfg0PnevzER3QCBB5+tYGublBNi3k+sRyDSjijG5G20Cw05QDTKXrp1JPqkNegLP3hW3xEKAsj+tPw/OFBb8B8vKJylhZSXHLasWkU9XisUOCU3oaUvZ36xOSo6sNP18YBhppIB16fSHQmlfR5QJyT68otBJagPSBCKWKxGVtMxal96PBJMtntc/SIlBzvXaJgsauNIQBCWhk1vDIEFBNYaoBBPnEVCJgvbQdflCCOR2sXEHIvogk79fCHIpz9UiKg/r5wkrI/ODcdks9awgqnrWITEP1hkqhWAXN+Xygj1Om0CHrpCpobD08MSJzEu/OIYUH3CWINFblmHganwiZTX5dNH5xCZQ5mzA0U+24ty3jV02SpV2ZTmhwyhxrjS5JQJUozZ00ukBsqXoSqu4TYG5jO9mcRiu2WicMyj3prN2aTVggsFEZWckAg2jp0pKu8GJ94PdzQA6VIrpaOV47w1SZq8UqcpEsKQZaQzFKQMybFnUNWvHQaKU/B0eKSFJeiqAUo7GoS3x5RXnBg426uB1gXAuMqnI76CiaCxqC52BDgMbOdYsTgJYt3VVSdWjP1GPXG48ksc9Et+ClhlgEh7a6bnxiS5fecXYONdWIFtYq4jClyxaoy7vr4Q+HxRKuzWK2p89a7xzmqZqTTVojiJCkHNLc0cjTweLOHx4V3T3VWynn6EPMVqHykg9Ty/WEvDA3o2o2uRCY7Jqk6p/P59IkpjQ05H9KxWxM/swCWIsHuRQE+URmputBYmnIneCgZY+5DeFFD/Vv7oUL90FlrDYlQWUKuA45sOVIsyl1ffXT0IHxKUQc4qQG3Z9QN3AihgMexyKFXOrefQsPGGwL80ZV5iHDX5v8mjzj7aUqVOwSEnLnzpoTcqlhy2lY7ed7a4RE84dcxpqTlysbs92b4xx32qcOmrxOCKEKWlCjmypKgnvy/eKXa2sW49pKxmbPxy5nB8PhgpXbLxIwqqVAlqUa6sElL9I1PsPW+HxJJNJiak27h+EBwns3M/1ucWX93QqdiEGuTPNQAWUzFTkUfSD/ZJwaYMHi5U1EyUZhy95KkllSikqGYCzxOVaWBan/a8krX2GEnT5Mr+ZNTRKRopgkgChqopjo5Ptzh1YA451dkkFw3fCgWyEb5imtqvHjsn2Vn4VU2TOwmLmlTBBkrKZSrh1ZZagpJBGoasdiPYuZ/o0yQJZlTZixOTKMzNVOXuksACUg03atxDcY7CoxPbz2/OOwSWw06SntwUzCXQsJRMBGcJAzOoOkP1gnH+ISJfD+GGfJmTiqQsgonmUzKDv/DVmJp6MZ+Kk4ybwmXhfuU1Iw84qMxlOrMqYyUoyuW7UuQSGAix7Z8FnqwHC0pkzVKRImBYEtRKSVJLKADim8TSS2A7zjf2lIwmNRhVySUFCFdoFkqGZLhIQEHMbJFQ7xHgP2noxGM+6TMNNw8wkhPaHvZmdloKQUkgUAd3Ec17VcKnK47hJiZUwoSrCusIUUjKpOZ1MwbXaG4lw2b/+SJm9lM7MTJRziWooYSEAlwG/KIaYgdJxv7TTLxC8Ph8JOxUxBIVkcBx7zZUKUQDqwEaHsX7eyuI5wlCpcyWxUhRBoXDgi7G7gabxw/GjxBfEJicRIxWIkOrs5UqYqXJKXZBKkhmANagvrSCfZNwWdh8fiRNlLR/CUkEpVkJE1FEqIZQpQvURGUYqNhR62fFoc/KnWIg+tYcD1+UUCCILRGfLzAigoz/XrDoL+tdIcEPWwhp1uJq1RXQtThCu84ZJsRyFuV4nNAXMZXeDUuwVYHoKHzgkySmoIc9desAVNIWh3uxU+hbKPnHTwZlPZ8mLJB4/qznOOzJ8qeJsxnUgIlJ0KkvmUrLuFjy897huMEwKUF95SgqooKe9vTyraLGKwSJ0tSJgGVQYgVSA+9Q2yY47H4PEYVYXnHdIaY34LiShlO75jmFKikXcErvk7SZhkq2Rc66dHtfxjE4jgSsliyk0Dat15dI1MBiyqUlU5CULULKZIDE0BVQUYtzg0yUC5oz0WmwOxa4s1a1iGTGsiruKLcHaOcRiZiKLTQm51HgY0JM3MHDM75S9DqTFudLIDLDptZn6g7xQ+6hKqAH1ptHNnilB0zXDJGStEhxBKiQxpd/g3KK6ElDFKqUJGgqbawSfJzGzKtmZ6enrEkDKG95QOuvOvSFGDk6SFOcYLVIbOvb15Qosdivf4wos/BLwin9THwXkB3SRYOHvl0Pk0ZPGeHOQpJAVr+nP5+Ea+JRl77Ed65q4Ow0+LRS43LUQFyw7FwL0t43Bh9Tj0ytcFmGVqvBw3EPs6M7HKxXaMSrMUbHKAxL0HhG3xMkz5akzSEzwUFJNBlALivvd1qNe8buDmhTLe9Nn8NDSOZ4vjEYdajMBVkUFApNA5bvX/q1MUa2y8JjPan7uewQ2YdxLkUy/iVS5A1BaKeF9tVJQsrUlZPeSXDJ5f4xoy5+GUuUWJXiAVPmoKBRNqA5otYzCYWVK7Q1SC1FitDSmraRK1xQGDM9pJpmoTnGYKSVBxlrVlU8Lbx2XD8QMRITMUkpzfhPvC3ix0OwihKwshaqsCCG74dW1Ny1o15k5CAKjzsfQhMGVihUtgkFSTS5p+nOLP3hq+ngp+FoH2dYrEiaZwNRDLD+fptoRltEg2sHoXsqZcpJenPT9IsS16evCHWmK0mZ3gnb6c9+UA9i3l19eMMkt69ND/X4xBUNiW4YKiSB6/OK8tTwRLeMFjJswFrwPES3DH0dImFPCWnundvziyDqSIZFcX4JYeZmDjugl2ZwTqa7Xa3nEJmHSsAKSFOxAYGtQFDZX9opEsPMBSCCH2e7avpe9dIrrBUSRQvT4U01N4605KKtmJPsjB49ICsSpeKmLGHkoC0IqgLUxJ91QculIatxGhwacDMVkWOyKEzES1HvAKe4L90ACr0ZUX1yETkJzJPdLhILqobqYOQG2q+mvJS0TsNiFZklQK3oKzAT3ES2cgg1JD3tBxuSXyR3BSSWIzaK2J1Y6Bmta+sAGGQQ2+5Y/7R+I8uQ3jDwHGs06YiatJnKP8tLNLBYJUpQ/ucF0jTaOiCwfdsqpHKgDH8OrnSkO7Qmt9yoMGahwUnm55+IFSNIkOHJBUSTcvRxYUS5rFjKHOrs7G12PJzcaeMSdRzKABOjVFLVHvHcbNBFKPBFxT5K/8L+3/wBzCixllcv/AHEKD4gQIZ6gG9alibZS4qDSA9mRRjlPuvct06iLCSAkhxQilWBFHO5c6atAcbQh77tVIbU2JsKc4hljqg0TvTuZWKxQlTACzKqNgQ3wZ4yhw0tiEKTn7ZaVJd/dGZ2bmoH/AGx0k/BJmBlCMafhzKmIS5y94vdi1bB6xyE2mbrs5XH+zE+R2RSsEIWtj/ShQGVApoABWLcjgGIVJQEooUhwSTlUB74voWjqpM8TUkGzs3nfyEE4SjIkpeyjfoPhSJOT7hZxx9mcUJy1UYqBT3lUbW0aSuE4j+MqYD/FlpSkgls6VpJWNqBXmKR1k8OkkXAgODn5hUMdfy84WphZDh0pSZSEqLqCACdyIKie5I1BrBJpyh7fOKCFOSsUBp1DM/wiIuTQmLobnp8IaUKN5RFNYaVNY9IXsewdafj8tYpJAEyr8vrFzfWKc6Z3xQm7H6QwLYS8JogpfOsERWBCoFLlt0/OJZqtaHhAQgCZXh0h4jKW3IiCqDauDru37w7AAmZkU/4SXVQfD8oDLHcAs4r68osTEOkjyJuD65QGQkgAK015b/ExqeRyxU+TNoUcvoPhlumzFJbkAdBuSN4p8W4YqeAEqKaMCkAs1SQTXM2lhFrCpo7By5PQc9muL7QUseYDCxY7AC7C/jHRjxuVR2KmB4RKlAiWLnLm94kFqOquZ/leLjvoGuSNBr/tI+R8X1FzzuQnkbZnc03tEcooCVNXmQ+zCoOt4YEqsQxGXvNR23BuWZ6wDEpBOQOCDVrNoATW/jD4iblyihNGGxJqo8yGgaEmpJJJudXijNkWOPsFHW6MT7xy+JhRqfdxtCjm/qJmr8UPCL6gCaDRq6BLAvze0PkBvmKGBvV972qzc4ZYvcilGrRq120GxPOHJNw1a0LG13Ope22aOyZWVpc1gytqfT4Q+KlpUKDQt+cWEhyHTmbvMSHY/uHGpYxWUCCB7ydDoKWrGLPg5lEthka2kcyhZQsp51GprGxIWM2UbeYFD9PjGLxGStGIUoZiMoIoSAXq24rD8L4hnUSdCQw3pXl1jCjWdCnFjvB7A0inwxJBWo0zlxWxcn/tBUyiZmfQAjrZ/iINOwgKQxYgvTfmNoXLEExK2S2tq7wFaGQRyPWkNMVmSSztRvrBZiHHoiEOhYYnLVifpziJ/meF/G0LDIZ9KmCKHe8/n+0AgujRnTj/ABU318KCvjGgIqzUOoHbzqKdLQxBFikFw7tUvu0DT7oag0FmEElpAhIkyS2bnEUq/WEqISj6vBYtqCDw9bQQfGAzF21gqDDQiSjSGmo7qqOSC3owTL0t68YTvQ/m0NOnsKStV5K2FnH3SCGLgGx1KaHW1YsLmNVQOUapIDk31eITZWajW1ap/QQJGGDuSVHc+qx0Y9TFxtmX8Mo7IlMxgSKKBU9AgEAKAoogsIO+VrpFak2CmcUN4CuSmtIGMIBYfpvCXVQrgHgyWQUMy8zUAo1HNQTBjQerREp2p8YmgW+kY8uR5JWXwxqCfsg/KFE2HOFFRZQRSmBNVMCaEuWFjyZ2OoHMxxXFvtAmIllUrDZU5shmzjlSVAkOkFKktetNI7JGJ/CXSqtaNW4Grksa0ppHPe0kqTLmIxM9CpktGZMuUlgTMOUKUXIHuvq1bR2W7VoxQpl/2c4iqZLVLmzJcydJPfVLIym/4gAfxAWjTmozAips+Ud0EWLhvGm+0Y/svicOtBEqWZalglSSe8VZqgd4iN4pVSwzV5ksWFNCCW5RJCZnZMzFV6169IxP9LTJnkJDhZdnIb9KRuqkZVPorQWBHvAdCQIr4iQO1zqaiW+NxHJzQ0TZrxS1R3LCQ6bVZ6ViMjEZnenLX9onJs7NyiM1BBSUjWtNG0+EUlgPssqiA7Kr+vKLBTSJCW9R65wTLDAAi8RA73Nr6eqmHCMp61aGCHU/JvCEP2Hf4RVWkdoNL/RotlQpaKvZ/wAQk2/f5QyKJzfG+0PJMQml2Dftz5VgrevrERiWtvXr9IHhzyvfr+cQxM0Mx101icugvWzxIK7BCIMg+BZvDx+cDAeJpGkAggSLfE2ENn6WIbUW/OHIdy3oxAwUh9yWwiK6/p+kSDRIpptoDo+v0g4E/ZAkQyi9bxKmrXvDJu/lDBkUcvXKH8WPrSJBb629fSIEUhWA2Ub/ABhofNyENBY7RUXiBnCXAJqDq4AMTxeDGIATMHecqB/CTcuNm5VeM+ZPzSAugKFBx0VlIi9hcSmYJaiO69fL841dNkerQ+GZ80a+aMTh2OUlUzFIw4RIVmHaZlOAFMVZXygOiNzh3HsNPKkyJgmsHUEklgKCpq7sdqERnYj2OkTJ68RNClqVXLRgogMkDLmZhvG3hsFLQ2VASBvXRwaHQsALx0UmUuiGIbuEMalqmwDOedoocSxTHILlNDtW0X8QojKSSS//ACDg9SAXjA9qViUUz1qCUpDKdyNS9NYwdWm5ouw1v/exp4l/ukw2PYq60lmvnHjH2Y4+anFyVTJi1S55mSGKiRmShCxc7lPxj13/AFaViMHiFyV50djMBIBH4FUZQB0jwfC9qOHkJSpKpeJTNBYuc0spp0KRFWJbNM0I1MVxWdM4pLndqvs52MZKcygMiJyE2BZmp4GPYfa320kcOQkzApa5jhEtHvFmBJJsKitekeMzMOtCuGDKf4ZD91RZRnBaszcybaCNz7TsDOxK5eKQlZ7IdlMQgKzSyFKWlQf+pzUOzJicoptIZ2Xs79o8rE4jsJkmbhpxHdRMDg0JoWBcprUVhuPfaPKws4YdEqbiZ7B0S9CQ7EgEu1WAMcN7H8HXisbKnGVjCJagozp04H3GIT3pLqc0y5qg6Rd4pgMRw/jCscZE2fKWVqdHeI7RBSUkgFikqIGjARBwjYHd+y/2gSeIFaUpVLmoqqWsB2sSCKEA0sDyjEx32uyETFpk4ediEyye0mJYJAdioULpvU5esXPY3iWJxiZva4UYaWoEIXVKiVPUJKRYGqt+rDhfZ2dieDnFSpmDmTVTglKCElUtRSVMSQO8ghdr0q0JQVvYD0Xh/tnhpuEXjQoiWj3gfeSr+lgSCS6Wqx5Rgn7ZZbZ/ueIEl8omuGfZmyvQ0z6RqHiWPXwubNRhxJxBH8OWmqsrjMrKRRbOQn9I8z4jJxWJwSlTZOMmTUTAVzZqlGWEvkCJctve7wc1sbQ4Qi+UI9rwWNTiJcubLLy5iQoE0NbdCLRdarRx/sjxEYXg+HUoHOlKhkIIP82Y9DsCCd3DR1SOIykqSFqZSw6U5VVe1QCAOZpFLjTGXgnwics+F4yeMceTJlKWhlrDBIILOQrLs4JQRfQwaRxpCxL7NSauVOFOG/ptl1fM70a0FOhUXxBAXBag9Uij/rOHAJVNAD5S6V3DZgzaOOVesWJM9KwFJLpOtXIhMKsmedIep9euUJ/F/PpC5+cAESvfp4RJ3YaVbx3hA2LQlhmqNXFbQxDlVLi58PTRAaRJ6a+rwlnvPVVbHXkYQL0Q7MQofJyhQ9gpmZgJQEsvZTu9DWG4ZhAlKgCCh6cmP7QLHKKZVN313qH1vFbhCytdKBKbeDV5wQdOwkrTR0WEmlQQRRZBzE8lN+USfSlgWIdn90km4yk9CwgUkdyoNyCxrmcsKaZXfm0HSCS9Hq+lA4DA1qn6GO3dmBcbgcUju2AY6m7UpsNh+Uc57YcJ+94ZUjMEZ2ZRqAWO5Fax1ElRDEVd6K0Bq5J5tWKGNwtFJpUOKg3tXU00jN1MW42uUWYnUtzC9jPZb7jg1yVKC1KdRLMCBmI1Oiop4WWhSezUATmJHdsz+YYx1slTgdK/X5RxfGpSpOJBIOVRUQbCtWe0c3Vb3NhszJKGCSkJUe+ksHezGzmsbEnDpIJKEuq9BXQPSMRE0TJRBPeB7tWckUqfGNdKiEB6FQy+JekIBSkDMWAA5Bq1eLL1p19GASRkS50p5ctTBpZcPvpCAZcxn1PSsNmJap84IEP9Ic+qQBZEBhr84ivEbF1bP8OkSVX6wpWHdtyatvByBkcR4GueqbnUkhUsolApDoUpJBU5O+Q6e7CmezkxYUVTE51YVMhBIHcUlWYrvcu2kQwHteFzEy1I7q5kxCCFBxkUlJUr+2oNWoDWNw4+WH/iIvqUi13rTShie6Dg51PstOPvzZagFoWlPZgpARmypIzNdSqc4Y+yMwKUUzmzBD9zVObMD37KBAI5ax0czGIBAKkhJTmBJHvKJARe7Jhk8RlMP4iS7hLEHW5INPG8GpoDl8X7GTZo70xGYqmLDAJGeYEh1d6oGW0dRw7DGXLTLoWGX3WHVI0PSBcQ4omXKXMQUrKcpAcVzKZJbnXyiwJ6XAzJzEO2YO3S4Z/lCbbDkIoMXBoLaGly2lYRW9n0eruXMMkb+toiTCpATyuTyD19XhEbQiBTX1aEU09aQew3ENqeMRUsnmdYl8Od4gqtoYif3nlCgGeHhWO34M7iWIZgKgg6PZPzjF9nMSRNUktc20Dlvl4xfxmZ05gTlBHmwr4OYzuBJCZxJbMd/FvhDpcDOqlYoOrdOr22YWJrBTjUaE+Q2qL7sOQtA5ABWp8tn7z8v6bmDpSBZhfev7e74gx2oNOKfo5vyugacWhg5cMAzB20S7uRQV5c4guYhQTvQkgPcF2ruAw6wcpAYpSHpZ7sXBc2HKHEtIP4AXajsD46BmiVIPkZsrEMTmZnFRpeB8QwqJ6CkgFqg8+Ri7h5APad1NDUOXAL2baIJk9mSlmT+F7tsW5NGLqMCS1QJ4MkkqkchwTF5VFBD5VMAbsG+OnjHTzi8xKa92ppTSMzjcjKtKhQqrR6l7xpYdYJKhcs+2oDeUc83lhY0PhoYnJJN/2gExWyak+j4xalwkDZJKW5Q5HhCUefSJhTu7n18okIhl9fT9YkVlIKkh1CqRuoWc6DziWRhCTo+h8YA2OYk+zRTgQgJSJ1CTc1H8ROZnD6For8S9llrSUoAyiWQBnU/aKIzklnV/LRU86Vr2GWgOnp4YJo/l1h6gORnezc1UxlEGUJgmJ7ynOT3Aqlu8qlYHhvZacEpT3RlRNSWJOYqYyzamWtecdkoQm20b0IditnJYD2fniYSvLlzIDXZEtRKQHGj2ixwPhE4TUrnZe7LIJCic6yRmJoNEpAFqG0dKVXhyQ+we525tCtjsYJavltS8KGBNxSjQlo/L1yiIhyu/ryhum3r4Qs2xv8oT0p4wAIHxv6pEc37xEw0Mdk25j4QoZoaFYWYsrFKKzYFi46WPreMrDK/wD2M9QTXz22vWNfC4chYKtqeLfB7coq4qQE4lKrJUC5pen5wWM6CWCVIKWd2HziwAd+nJKaEK6ihA1ikgBSMocNtypR4PLUT3VUsxY5aWcX5eJjpdPki46b3RhmnGXphwp6kNyPuhJqmj6tSIahwOih3jpTmdegiSgCSCGa+td0tY0q79Iq4jistMuapcwZUP2tD3SGoCzEhzZ41EUEkysuZ0iqgUlqNV266cohiQ6XDZQXYfhHMaOSLaiB8K4wjEIzpBll6hYOcglxYChAHSjxdW5op2F3IJD7tQgkaDSsHIq2pGfMl50kXJFtK7xg8KxR7QoJqCxTrWw8RG2VdmcjVHxtTrSOe9rcKqWpM9FnAWB4N4d0xxpx0SaNuOdxTN1U0GlhS9/Q+sXc1IxuD4rPJzWdiBrXV+bxpoTRN318tYgWUFkVcm3r4RZBuGGldR+kAloaDJfWAjY7G/lDpNG/brDsxZhSnlr1iLQwHQkPy1bbWHSn0LxEQgQL7/P9oPQ6HJ9aQyOgNj65GHSf1h0lrFr+IOkIQxUfpXblD0/P6tCY2GvlyhlLq/vE35QwHUbgFxAyodPWsJShalNfk8QSqEDZPMdNmPTaIrm01v8AtETEFgmvqkAImIKP2iMtLRPx6jUDetIFsP2RrzhRJ0/3eYhQ7I/v/wBKKU90tQgNX1aMyYjtZdB3keRNj8osdoUy1qNzoKliaX5ERPh8rs0B7n4Eh2hbEg3DZn8MEsAxJ8/hEsHi+0f8JB3rq1bwsPJLqDUvXe9OVYeUESkgav8AGGpOLFJJqmW8OtSVBJLmpFGJJv8ADWOM9quGGXKMtc2XJwil55jhLrUygyVFQdxXWxjr563Di4PwgPEeFIxAQosyTmBNUClQQaP3hoeUdTFP8kLZka0SoDwqTKWs4iUtagpISAtRSEpIGUBJJoybUtGmkVA3arvcEgkau1tI5X2ax0jtVqkysV3qZ1JR2ILsSGmnuu9crtHVKLdQAer0zJ6n4ExeiLK2MlEjOlJBFwzgc1HVVdRGVxPBnEIUkPlylqs6mYdQ8b93IAO4BJBf8PL9BFSYgoYhsqtBXxD6Rmz4XP5R5J45aX6MP2ew5Qjs1gOkAM3JmG9vhG4JfOKvbOshN032q9z4GJ4bGpUSx/X9Y5m/JrLzUPzidqee0RQrU15RBS9oBLwFM2zX+up5RBSxp0gWUttDTFMH5QgRZCm8ted4Hnctp+8Upc4qURa7s7g6RfQA7V5toIY/sfLShr031flD+vyhIOoala68hzhZdYYCLfDd/XSIlVOsSKtK1v11blaATlEmEAGdMc8vV9hExMG/oXishTkgVAbzr584sSJBGxrTpp9YKAkJZfpekEQloe31hLmN5P4V/KDgQ5W0AXO26npDCYVG1PTEQYSHYNUm0HIyPaK5QollG58oUG3kKKWOZKCWezBucDQe0SAH0JOx1A+MHxKH5tpp+7PD4EO6hqTf6t1gQCxuIVKTmSl9+Qq7fCKfEgSqWp2GvUijxZ4yCZZY9X25N1iuqZnT2awxDNsR+bQexl3DzwpwKsWNKOIsYZLJIuEqYuWTa5Og5flGRhkFE8g2KadQfnGuikz/ACDg7En3trbxr6WXy0+TNnXEjnJfstNzqQZuTDggpSlIQpzUd9LKL1YPWOnAKUgNlyjKM+rUqT7xb8J+kRXOIYEFlBnOgo7N9QdIkC1SHZif9wqoV1OmlLR0UqKLskLgAh3okAAk199vdivMXmExIBKgKOGIIFCBoNxB1WKc1hQ9KMdXLvTaBolJcqDizs1ANS+/Lxh15E0yjg5VLufxEanWvpoxcxTiihJYAZnNqqbxteOixAKVhX9bn5Eg86xjcZw6+0TMQzWL7XekcjPBQnt3NeGTcTZFuXrWJoEVjjUAAkgA6mCLxSE+8oDWKUi0sLIqBYRSxCye6nxOnSIL41LXTtAQkXYs3gPjFjtEgOSGu+nV4HYULD4dvqee5iwSA8V1cQQPxgeenhA1cRSSUg5im4Gnno8PgCyJ1fnBAsC9orYeeFAkEGvO/owy5Ye78vnC3Qck1T6P5NA1LJoPe2+cEA5RMI33hchZCTKbxO3hBVcukDXMa1fWjwMLrf0YYqDksOsAXJch3p8qbbQXtaD5QkSyauACQGGgNHqIvx4JZN+xXLKobdxgEp1rtr5Q/bFnCTZ3rTmGv1gicMABT/2tzKWL0vXlBCp6kgNfNd9VUpam1I2R6aCW+5S8sgf3tP8AQf8A2P5Qos9mv+//AOkKF+lxEPyyKMxDw0lOUWptBkpf1t1gWIUWoHO0c42gsYvuKO3K/hGNNngjtEuMrPzBoSDF7GzjLTlAKnp+/OkZmCQpQUGYNry8dgT4CAdFrEYoKEuakUq/JwGjWlTw6V/hNCf7TWvKkc9wfEgBSF2JoANA7OKxr8KU6Vo0CiPBg31ieKeiSZDJHVFovYlQSqWTTvEFQFSc1SRoQXqYspTbUueR6pJtmqTuIzMQsrIDVBAOz28zvFyRKUkFJq2rh2fQk3FB4mOyc6Dbk64DZel9Bk7zUHe0Z4Y1AJJOyrHNoQ9Rz8IcJDhiSQXDu5OoLi/WGBFSHY0ymwzVcaBmr1hFoLFy3YOXOruCTchtaVjN4xOAlHnT52jSxVwRQOotyUQUsByFYodhnWUqBZgQaHe0c7q//S+v5L8PD+zAxGFTi8GJC6KX/LLMy+8EqqKEZuUYvFEmdwybiZmUzClEuzAJQtKXqTUuKPG3i54++CXUBLHp7pcUvWCngSPuhw+ZRSou9HuCzEfSMyNDZlysMBhlCZKQlKsKliGdRzBwRq1D4xghc5XDZ+EmEkyElzWqMhykGzPns/WOnk+xVGVPmnuhIBW4Hw5XjcxPs7LmS1IJKQtOVRDZimt+7W5uIlrCzipOGmLxqwiWlR+6yiXYM8tVwbg1+MXuK4dWHxCZ+EQ5lyE9ohBDTUZi4Tl1dm96hNI3JvsagzO0TNnJVlCDlWB3QCGol7QCclGHmAy86lZQlie6EpJswH9Q1huQ7F7JY9E6UuZKOVK1var5Q40r4RuyVA6k9fzjK9m8IEBWQAJzWAAALCwAazRqzZyUlnqbBv05xXLkCykemgl7wGSkkOaerQScHhCKONnl8qEuo/isBt413gUtHfSkVvnfpT4vFxYrRy+n1hpSQkHVR2ub6tRuZhwi57R3Iymoq2Hw5ZSiSAxpQlhuAPGLKiKu43q5/wBwuoc6UgckFKlFQGZV9Uspg4bQNvBE2tYu5Ic/2nWrNs0dmKaijCvP2ME8wN3Se8/zHwEMSHD6ZXGUgNVk5TW7wkCr1JZ0iyQ792uw5xIAu12pmdjo5Dl7ENzeJWMj2a9j5frDwFx/f5/pCh2OiZiM248YUKOEzZDuVcT7vjFWT73gr6woUD4JdzHkf+Ur/I/9o3eGe/O/zMNCiP8AsD4Ev3j4fONGfZH+a/8AkIaFHdjx/fByod/svr/mf/0H/aATPw9F/wDNMKFC7l5Une8n/JcCR73lDQowdZyizp+X/exyvFP/ADf9p+SY6GZ/MH+35GHhRm7GtB5Fh0EWBY9IeFEEEuCMyx6D5RzOE99XrUQoUS7DiaXBP5X+76JiSP8AyE/4H5CFCiKEaKfdMSkfWHhQmA0n3k9R/wAhAcP7yv8AJUKFHT6Pv9GDL/kRcTYf/Af+RgQ/np/yT9IUKNvcFwGxH8o//IqBcQufD/tChRCH8kGaEKFChg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828800"/>
            <a:ext cx="3760318" cy="39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691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04800" y="381000"/>
            <a:ext cx="8229600" cy="4530725"/>
          </a:xfrm>
        </p:spPr>
        <p:txBody>
          <a:bodyPr/>
          <a:lstStyle/>
          <a:p>
            <a:pPr eaLnBrk="1" hangingPunct="1"/>
            <a:r>
              <a:rPr lang="en-US" u="sng" dirty="0" smtClean="0"/>
              <a:t>629 	Muhammad conquers Mecca peacefully (NO REVENGE) </a:t>
            </a:r>
          </a:p>
          <a:p>
            <a:pPr lvl="2" eaLnBrk="1" hangingPunct="1"/>
            <a:r>
              <a:rPr lang="en-US" dirty="0" smtClean="0"/>
              <a:t>destroys idols in </a:t>
            </a:r>
            <a:r>
              <a:rPr lang="en-US" dirty="0" err="1" smtClean="0"/>
              <a:t>Ka’aba</a:t>
            </a:r>
            <a:r>
              <a:rPr lang="en-US" dirty="0" smtClean="0"/>
              <a:t>. </a:t>
            </a:r>
          </a:p>
          <a:p>
            <a:pPr lvl="2" eaLnBrk="1" hangingPunct="1"/>
            <a:r>
              <a:rPr lang="en-US" dirty="0" smtClean="0"/>
              <a:t>brings peace to war-torn Arabia</a:t>
            </a:r>
          </a:p>
          <a:p>
            <a:pPr lvl="2" eaLnBrk="1" hangingPunct="1"/>
            <a:r>
              <a:rPr lang="en-US" dirty="0" err="1" smtClean="0"/>
              <a:t>Ummah</a:t>
            </a:r>
            <a:r>
              <a:rPr lang="en-US" dirty="0" smtClean="0"/>
              <a:t> “Community”</a:t>
            </a:r>
          </a:p>
          <a:p>
            <a:pPr eaLnBrk="1" hangingPunct="1"/>
            <a:r>
              <a:rPr lang="en-US" u="sng" dirty="0" smtClean="0"/>
              <a:t>632 	Muhammad dies in Medina.  Unmarked grave (his will)</a:t>
            </a:r>
          </a:p>
          <a:p>
            <a:pPr eaLnBrk="1" hangingPunct="1"/>
            <a:endParaRPr lang="en-US"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2639"/>
            <a:ext cx="4087859" cy="272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29050"/>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270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trips(downLeft)">
                                      <p:cBhvr>
                                        <p:cTn id="7" dur="500"/>
                                        <p:tgtEl>
                                          <p:spTgt spid="6656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strips(downLeft)">
                                      <p:cBhvr>
                                        <p:cTn id="10" dur="500"/>
                                        <p:tgtEl>
                                          <p:spTgt spid="66563">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Effect transition="in" filter="strips(downLeft)">
                                      <p:cBhvr>
                                        <p:cTn id="13" dur="500"/>
                                        <p:tgtEl>
                                          <p:spTgt spid="66563">
                                            <p:txEl>
                                              <p:pRg st="2" end="2"/>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6563">
                                            <p:txEl>
                                              <p:pRg st="3" end="3"/>
                                            </p:txEl>
                                          </p:spTgt>
                                        </p:tgtEl>
                                        <p:attrNameLst>
                                          <p:attrName>style.visibility</p:attrName>
                                        </p:attrNameLst>
                                      </p:cBhvr>
                                      <p:to>
                                        <p:strVal val="visible"/>
                                      </p:to>
                                    </p:set>
                                    <p:animEffect transition="in" filter="strips(downLeft)">
                                      <p:cBhvr>
                                        <p:cTn id="16" dur="500"/>
                                        <p:tgtEl>
                                          <p:spTgt spid="665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66563">
                                            <p:txEl>
                                              <p:pRg st="4" end="4"/>
                                            </p:txEl>
                                          </p:spTgt>
                                        </p:tgtEl>
                                        <p:attrNameLst>
                                          <p:attrName>style.visibility</p:attrName>
                                        </p:attrNameLst>
                                      </p:cBhvr>
                                      <p:to>
                                        <p:strVal val="visible"/>
                                      </p:to>
                                    </p:set>
                                    <p:animEffect transition="in" filter="strips(downLeft)">
                                      <p:cBhvr>
                                        <p:cTn id="21"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493" y="800100"/>
            <a:ext cx="44942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Line 3"/>
          <p:cNvSpPr>
            <a:spLocks noChangeShapeType="1"/>
          </p:cNvSpPr>
          <p:nvPr/>
        </p:nvSpPr>
        <p:spPr bwMode="auto">
          <a:xfrm>
            <a:off x="2662789" y="2941320"/>
            <a:ext cx="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2" name="Line 4"/>
          <p:cNvSpPr>
            <a:spLocks noChangeShapeType="1"/>
          </p:cNvSpPr>
          <p:nvPr/>
        </p:nvSpPr>
        <p:spPr bwMode="auto">
          <a:xfrm>
            <a:off x="2637346" y="2912626"/>
            <a:ext cx="1066800" cy="76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3" name="Line 5"/>
          <p:cNvSpPr>
            <a:spLocks noChangeShapeType="1"/>
          </p:cNvSpPr>
          <p:nvPr/>
        </p:nvSpPr>
        <p:spPr bwMode="auto">
          <a:xfrm>
            <a:off x="2662789" y="3474720"/>
            <a:ext cx="838200" cy="1600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6"/>
          <p:cNvSpPr>
            <a:spLocks noChangeShapeType="1"/>
          </p:cNvSpPr>
          <p:nvPr/>
        </p:nvSpPr>
        <p:spPr bwMode="auto">
          <a:xfrm flipV="1">
            <a:off x="3472061" y="5065104"/>
            <a:ext cx="84523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7"/>
          <p:cNvSpPr>
            <a:spLocks noChangeShapeType="1"/>
          </p:cNvSpPr>
          <p:nvPr/>
        </p:nvSpPr>
        <p:spPr bwMode="auto">
          <a:xfrm flipV="1">
            <a:off x="4317294" y="4128313"/>
            <a:ext cx="9906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8"/>
          <p:cNvSpPr>
            <a:spLocks noChangeShapeType="1"/>
          </p:cNvSpPr>
          <p:nvPr/>
        </p:nvSpPr>
        <p:spPr bwMode="auto">
          <a:xfrm flipH="1" flipV="1">
            <a:off x="3720482" y="2983118"/>
            <a:ext cx="1547446" cy="1268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Rectangle 9"/>
          <p:cNvSpPr>
            <a:spLocks noChangeArrowheads="1"/>
          </p:cNvSpPr>
          <p:nvPr/>
        </p:nvSpPr>
        <p:spPr bwMode="auto">
          <a:xfrm>
            <a:off x="228601" y="1420861"/>
            <a:ext cx="1103192" cy="1200329"/>
          </a:xfrm>
          <a:prstGeom prst="rect">
            <a:avLst/>
          </a:prstGeom>
          <a:noFill/>
          <a:ln w="38100">
            <a:solidFill>
              <a:srgbClr val="FF0000"/>
            </a:solidFill>
            <a:miter lim="800000"/>
            <a:headEnd/>
            <a:tailEnd/>
          </a:ln>
          <a:extLst/>
        </p:spPr>
        <p:txBody>
          <a:bodyPr wrap="none" anchor="ctr"/>
          <a:lstStyle/>
          <a:p>
            <a:endParaRPr lang="en-US"/>
          </a:p>
        </p:txBody>
      </p:sp>
      <p:sp>
        <p:nvSpPr>
          <p:cNvPr id="37898" name="Text Box 10"/>
          <p:cNvSpPr txBox="1">
            <a:spLocks noChangeArrowheads="1"/>
          </p:cNvSpPr>
          <p:nvPr/>
        </p:nvSpPr>
        <p:spPr bwMode="auto">
          <a:xfrm>
            <a:off x="6192103" y="800100"/>
            <a:ext cx="274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u="sng" dirty="0" smtClean="0">
                <a:latin typeface="Arial" charset="0"/>
              </a:rPr>
              <a:t>Islam had reached the entire Arabian Peninsula by </a:t>
            </a:r>
            <a:r>
              <a:rPr lang="en-US" sz="2400" u="sng" dirty="0">
                <a:latin typeface="Arial" charset="0"/>
              </a:rPr>
              <a:t>the death of Mohammed </a:t>
            </a:r>
            <a:r>
              <a:rPr lang="en-US" sz="2400" u="sng" dirty="0" smtClean="0">
                <a:latin typeface="Arial" charset="0"/>
              </a:rPr>
              <a:t>in 632 AD</a:t>
            </a:r>
            <a:endParaRPr lang="en-US" sz="2400" u="sng" dirty="0">
              <a:latin typeface="Arial" charset="0"/>
            </a:endParaRPr>
          </a:p>
        </p:txBody>
      </p:sp>
      <p:sp>
        <p:nvSpPr>
          <p:cNvPr id="2" name="Rectangle 1"/>
          <p:cNvSpPr/>
          <p:nvPr/>
        </p:nvSpPr>
        <p:spPr>
          <a:xfrm>
            <a:off x="5983406" y="4097950"/>
            <a:ext cx="3160594" cy="2308324"/>
          </a:xfrm>
          <a:prstGeom prst="rect">
            <a:avLst/>
          </a:prstGeom>
        </p:spPr>
        <p:txBody>
          <a:bodyPr wrap="square">
            <a:spAutoFit/>
          </a:bodyPr>
          <a:lstStyle/>
          <a:p>
            <a:pPr marL="228600" indent="-228600">
              <a:spcBef>
                <a:spcPct val="30000"/>
              </a:spcBef>
              <a:buFontTx/>
              <a:buChar char="•"/>
            </a:pPr>
            <a:r>
              <a:rPr lang="en-US" sz="2400" u="sng" dirty="0"/>
              <a:t>When conquering territories </a:t>
            </a:r>
            <a:r>
              <a:rPr lang="en-US" sz="2400" i="1" u="sng" dirty="0"/>
              <a:t>People of the book </a:t>
            </a:r>
            <a:r>
              <a:rPr lang="en-US" sz="2400" u="sng" dirty="0"/>
              <a:t>did not have to covert</a:t>
            </a:r>
            <a:r>
              <a:rPr lang="en-US" sz="2400" dirty="0"/>
              <a:t> and could hold high ranks in the world of Islam.</a:t>
            </a:r>
          </a:p>
        </p:txBody>
      </p:sp>
      <p:sp>
        <p:nvSpPr>
          <p:cNvPr id="3" name="TextBox 2"/>
          <p:cNvSpPr txBox="1"/>
          <p:nvPr/>
        </p:nvSpPr>
        <p:spPr>
          <a:xfrm>
            <a:off x="152399" y="1420862"/>
            <a:ext cx="1331792" cy="1200329"/>
          </a:xfrm>
          <a:prstGeom prst="rect">
            <a:avLst/>
          </a:prstGeom>
          <a:noFill/>
        </p:spPr>
        <p:txBody>
          <a:bodyPr wrap="square" rtlCol="0">
            <a:spAutoFit/>
          </a:bodyPr>
          <a:lstStyle/>
          <a:p>
            <a:r>
              <a:rPr lang="en-US" dirty="0" smtClean="0"/>
              <a:t>Extent of Islam at death of Muhammad</a:t>
            </a:r>
            <a:endParaRPr lang="en-US" dirty="0"/>
          </a:p>
        </p:txBody>
      </p:sp>
      <p:sp>
        <p:nvSpPr>
          <p:cNvPr id="4" name="TextBox 3"/>
          <p:cNvSpPr txBox="1"/>
          <p:nvPr/>
        </p:nvSpPr>
        <p:spPr>
          <a:xfrm>
            <a:off x="6192103" y="3183957"/>
            <a:ext cx="2570897" cy="1015663"/>
          </a:xfrm>
          <a:prstGeom prst="rect">
            <a:avLst/>
          </a:prstGeom>
          <a:noFill/>
        </p:spPr>
        <p:txBody>
          <a:bodyPr wrap="square" rtlCol="0">
            <a:spAutoFit/>
          </a:bodyPr>
          <a:lstStyle/>
          <a:p>
            <a:pPr algn="ctr"/>
            <a:r>
              <a:rPr lang="en-US" sz="2000" dirty="0" smtClean="0">
                <a:solidFill>
                  <a:srgbClr val="FF0000"/>
                </a:solidFill>
                <a:latin typeface="Aharoni" panose="02010803020104030203" pitchFamily="2" charset="-79"/>
                <a:cs typeface="Aharoni" panose="02010803020104030203" pitchFamily="2" charset="-79"/>
              </a:rPr>
              <a:t>Who are “People of the Book”???</a:t>
            </a:r>
          </a:p>
          <a:p>
            <a:pPr algn="ctr"/>
            <a:r>
              <a:rPr lang="en-US" sz="2000" u="sng" dirty="0" smtClean="0">
                <a:solidFill>
                  <a:srgbClr val="FF0000"/>
                </a:solidFill>
                <a:latin typeface="Aharoni" panose="02010803020104030203" pitchFamily="2" charset="-79"/>
                <a:cs typeface="Aharoni" panose="02010803020104030203" pitchFamily="2" charset="-79"/>
              </a:rPr>
              <a:t>Christians and Jews</a:t>
            </a:r>
            <a:endParaRPr lang="en-US" sz="2000" u="sng"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8064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smtClean="0">
                <a:effectLst/>
              </a:rPr>
              <a:t>Use </a:t>
            </a:r>
            <a:r>
              <a:rPr lang="en-US" dirty="0" smtClean="0"/>
              <a:t>your brain to define or write the description for the following terms…</a:t>
            </a:r>
            <a:endParaRPr lang="en-US" dirty="0" smtClean="0">
              <a:effectLst/>
            </a:endParaRPr>
          </a:p>
        </p:txBody>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smtClean="0">
              <a:effectLst/>
            </a:endParaRPr>
          </a:p>
          <a:p>
            <a:pPr>
              <a:lnSpc>
                <a:spcPct val="90000"/>
              </a:lnSpc>
            </a:pPr>
            <a:r>
              <a:rPr lang="en-US" dirty="0" smtClean="0">
                <a:effectLst/>
              </a:rPr>
              <a:t>Allah</a:t>
            </a:r>
          </a:p>
          <a:p>
            <a:pPr>
              <a:lnSpc>
                <a:spcPct val="90000"/>
              </a:lnSpc>
            </a:pPr>
            <a:r>
              <a:rPr lang="en-US" dirty="0" smtClean="0">
                <a:effectLst/>
              </a:rPr>
              <a:t>Muhammad</a:t>
            </a:r>
          </a:p>
          <a:p>
            <a:pPr>
              <a:lnSpc>
                <a:spcPct val="90000"/>
              </a:lnSpc>
            </a:pPr>
            <a:r>
              <a:rPr lang="en-US" dirty="0" smtClean="0">
                <a:effectLst/>
              </a:rPr>
              <a:t>Islam</a:t>
            </a:r>
          </a:p>
          <a:p>
            <a:pPr>
              <a:lnSpc>
                <a:spcPct val="90000"/>
              </a:lnSpc>
            </a:pPr>
            <a:r>
              <a:rPr lang="en-US" dirty="0" smtClean="0">
                <a:effectLst/>
              </a:rPr>
              <a:t>Muslim</a:t>
            </a:r>
          </a:p>
          <a:p>
            <a:pPr>
              <a:lnSpc>
                <a:spcPct val="90000"/>
              </a:lnSpc>
            </a:pPr>
            <a:r>
              <a:rPr lang="en-US" dirty="0" smtClean="0"/>
              <a:t>Hajj</a:t>
            </a:r>
            <a:endParaRPr lang="en-US" dirty="0" smtClean="0">
              <a:effectLst/>
            </a:endParaRPr>
          </a:p>
          <a:p>
            <a:pPr>
              <a:lnSpc>
                <a:spcPct val="90000"/>
              </a:lnSpc>
            </a:pPr>
            <a:r>
              <a:rPr lang="en-US" dirty="0" smtClean="0">
                <a:effectLst/>
              </a:rPr>
              <a:t>Sunni</a:t>
            </a:r>
          </a:p>
          <a:p>
            <a:pPr>
              <a:lnSpc>
                <a:spcPct val="90000"/>
              </a:lnSpc>
            </a:pPr>
            <a:r>
              <a:rPr lang="en-US" dirty="0" smtClean="0">
                <a:effectLst/>
              </a:rPr>
              <a:t>Shi’a</a:t>
            </a:r>
          </a:p>
        </p:txBody>
      </p:sp>
      <p:pic>
        <p:nvPicPr>
          <p:cNvPr id="73733" name="Picture 5" descr="clipart-pencil-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667000"/>
            <a:ext cx="282513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75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dirty="0" smtClean="0">
                <a:effectLst/>
              </a:rPr>
              <a:t>Muhammad’s Successors Spread Islam</a:t>
            </a:r>
          </a:p>
        </p:txBody>
      </p:sp>
      <p:sp>
        <p:nvSpPr>
          <p:cNvPr id="70659" name="Rectangle 3"/>
          <p:cNvSpPr>
            <a:spLocks noGrp="1" noChangeArrowheads="1"/>
          </p:cNvSpPr>
          <p:nvPr>
            <p:ph type="body" idx="1"/>
          </p:nvPr>
        </p:nvSpPr>
        <p:spPr>
          <a:xfrm>
            <a:off x="457200" y="1447800"/>
            <a:ext cx="82296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smtClean="0">
                <a:effectLst/>
              </a:rPr>
              <a:t>What do we do next?</a:t>
            </a:r>
          </a:p>
          <a:p>
            <a:pPr lvl="1"/>
            <a:r>
              <a:rPr lang="en-US" sz="2400" dirty="0" smtClean="0">
                <a:effectLst/>
              </a:rPr>
              <a:t>No named successor </a:t>
            </a:r>
          </a:p>
          <a:p>
            <a:r>
              <a:rPr lang="en-US" sz="2800" dirty="0" smtClean="0">
                <a:effectLst/>
              </a:rPr>
              <a:t>Election: Abu Bakr</a:t>
            </a:r>
          </a:p>
          <a:p>
            <a:pPr lvl="1"/>
            <a:r>
              <a:rPr lang="en-US" sz="2400" dirty="0" smtClean="0">
                <a:effectLst/>
              </a:rPr>
              <a:t>First </a:t>
            </a:r>
            <a:r>
              <a:rPr lang="en-US" sz="2400" u="sng" dirty="0" smtClean="0">
                <a:effectLst/>
              </a:rPr>
              <a:t>Caliph “successor” (leader of Islam)</a:t>
            </a:r>
          </a:p>
          <a:p>
            <a:r>
              <a:rPr lang="en-US" sz="2800" dirty="0" smtClean="0">
                <a:effectLst/>
              </a:rPr>
              <a:t>Three more: Umar, </a:t>
            </a:r>
            <a:r>
              <a:rPr lang="en-US" sz="2800" dirty="0" err="1" smtClean="0">
                <a:effectLst/>
              </a:rPr>
              <a:t>Uthman</a:t>
            </a:r>
            <a:r>
              <a:rPr lang="en-US" sz="2800" dirty="0" smtClean="0">
                <a:effectLst/>
              </a:rPr>
              <a:t>, and Ali</a:t>
            </a:r>
          </a:p>
          <a:p>
            <a:r>
              <a:rPr lang="en-US" sz="2800" dirty="0" smtClean="0">
                <a:effectLst/>
              </a:rPr>
              <a:t>Things start to go wrong = jihad</a:t>
            </a:r>
          </a:p>
          <a:p>
            <a:r>
              <a:rPr lang="en-US" sz="2800" dirty="0" smtClean="0">
                <a:effectLst/>
              </a:rPr>
              <a:t>Expansion occurs after Bakr is dead</a:t>
            </a:r>
          </a:p>
          <a:p>
            <a:r>
              <a:rPr lang="en-US" sz="2800" dirty="0" smtClean="0">
                <a:effectLst/>
              </a:rPr>
              <a:t>By 750 </a:t>
            </a:r>
            <a:r>
              <a:rPr lang="en-US" sz="2800" dirty="0"/>
              <a:t> </a:t>
            </a:r>
            <a:r>
              <a:rPr lang="en-US" sz="2800" dirty="0" smtClean="0"/>
              <a:t>- </a:t>
            </a:r>
            <a:r>
              <a:rPr lang="en-US" sz="2800" dirty="0" smtClean="0">
                <a:effectLst/>
              </a:rPr>
              <a:t>6,000 miles – LARGE EMPIRE! </a:t>
            </a:r>
          </a:p>
          <a:p>
            <a:pPr lvl="1"/>
            <a:r>
              <a:rPr lang="en-US" sz="2400" dirty="0" smtClean="0">
                <a:effectLst/>
              </a:rPr>
              <a:t>Muslim success: weak surroundings and persecuted victims, tax</a:t>
            </a:r>
          </a:p>
          <a:p>
            <a:r>
              <a:rPr lang="en-US" sz="2800" dirty="0" smtClean="0">
                <a:effectLst/>
              </a:rPr>
              <a:t>Tolerance for people of the book</a:t>
            </a:r>
          </a:p>
          <a:p>
            <a:endParaRPr lang="en-US" sz="2800" dirty="0" smtClean="0">
              <a:effectLst/>
            </a:endParaRPr>
          </a:p>
        </p:txBody>
      </p:sp>
      <p:sp>
        <p:nvSpPr>
          <p:cNvPr id="70660" name="Rectangle 4"/>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70662" name="Picture 6" descr="Abu Ba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95400"/>
            <a:ext cx="167163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53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checkerboard(across)">
                                      <p:cBhvr>
                                        <p:cTn id="7" dur="500"/>
                                        <p:tgtEl>
                                          <p:spTgt spid="7065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checkerboard(across)">
                                      <p:cBhvr>
                                        <p:cTn id="10" dur="500"/>
                                        <p:tgtEl>
                                          <p:spTgt spid="706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checkerboard(across)">
                                      <p:cBhvr>
                                        <p:cTn id="15" dur="500"/>
                                        <p:tgtEl>
                                          <p:spTgt spid="70659">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0659">
                                            <p:txEl>
                                              <p:pRg st="3" end="3"/>
                                            </p:txEl>
                                          </p:spTgt>
                                        </p:tgtEl>
                                        <p:attrNameLst>
                                          <p:attrName>style.visibility</p:attrName>
                                        </p:attrNameLst>
                                      </p:cBhvr>
                                      <p:to>
                                        <p:strVal val="visible"/>
                                      </p:to>
                                    </p:set>
                                    <p:animEffect transition="in" filter="checkerboard(across)">
                                      <p:cBhvr>
                                        <p:cTn id="18" dur="500"/>
                                        <p:tgtEl>
                                          <p:spTgt spid="7065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animEffect transition="in" filter="checkerboard(across)">
                                      <p:cBhvr>
                                        <p:cTn id="23" dur="500"/>
                                        <p:tgtEl>
                                          <p:spTgt spid="7065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0659">
                                            <p:txEl>
                                              <p:pRg st="5" end="5"/>
                                            </p:txEl>
                                          </p:spTgt>
                                        </p:tgtEl>
                                        <p:attrNameLst>
                                          <p:attrName>style.visibility</p:attrName>
                                        </p:attrNameLst>
                                      </p:cBhvr>
                                      <p:to>
                                        <p:strVal val="visible"/>
                                      </p:to>
                                    </p:set>
                                    <p:animEffect transition="in" filter="checkerboard(across)">
                                      <p:cBhvr>
                                        <p:cTn id="28" dur="500"/>
                                        <p:tgtEl>
                                          <p:spTgt spid="7065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0659">
                                            <p:txEl>
                                              <p:pRg st="6" end="6"/>
                                            </p:txEl>
                                          </p:spTgt>
                                        </p:tgtEl>
                                        <p:attrNameLst>
                                          <p:attrName>style.visibility</p:attrName>
                                        </p:attrNameLst>
                                      </p:cBhvr>
                                      <p:to>
                                        <p:strVal val="visible"/>
                                      </p:to>
                                    </p:set>
                                    <p:animEffect transition="in" filter="checkerboard(across)">
                                      <p:cBhvr>
                                        <p:cTn id="33" dur="500"/>
                                        <p:tgtEl>
                                          <p:spTgt spid="70659">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0659">
                                            <p:txEl>
                                              <p:pRg st="7" end="7"/>
                                            </p:txEl>
                                          </p:spTgt>
                                        </p:tgtEl>
                                        <p:attrNameLst>
                                          <p:attrName>style.visibility</p:attrName>
                                        </p:attrNameLst>
                                      </p:cBhvr>
                                      <p:to>
                                        <p:strVal val="visible"/>
                                      </p:to>
                                    </p:set>
                                    <p:animEffect transition="in" filter="checkerboard(across)">
                                      <p:cBhvr>
                                        <p:cTn id="38" dur="500"/>
                                        <p:tgtEl>
                                          <p:spTgt spid="70659">
                                            <p:txEl>
                                              <p:pRg st="7" end="7"/>
                                            </p:txEl>
                                          </p:spTgt>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70659">
                                            <p:txEl>
                                              <p:pRg st="8" end="8"/>
                                            </p:txEl>
                                          </p:spTgt>
                                        </p:tgtEl>
                                        <p:attrNameLst>
                                          <p:attrName>style.visibility</p:attrName>
                                        </p:attrNameLst>
                                      </p:cBhvr>
                                      <p:to>
                                        <p:strVal val="visible"/>
                                      </p:to>
                                    </p:set>
                                    <p:animEffect transition="in" filter="checkerboard(across)">
                                      <p:cBhvr>
                                        <p:cTn id="41" dur="500"/>
                                        <p:tgtEl>
                                          <p:spTgt spid="70659">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70659">
                                            <p:txEl>
                                              <p:pRg st="9" end="9"/>
                                            </p:txEl>
                                          </p:spTgt>
                                        </p:tgtEl>
                                        <p:attrNameLst>
                                          <p:attrName>style.visibility</p:attrName>
                                        </p:attrNameLst>
                                      </p:cBhvr>
                                      <p:to>
                                        <p:strVal val="visible"/>
                                      </p:to>
                                    </p:set>
                                    <p:animEffect transition="in" filter="checkerboard(across)">
                                      <p:cBhvr>
                                        <p:cTn id="46" dur="500"/>
                                        <p:tgtEl>
                                          <p:spTgt spid="70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42354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
            <a:ext cx="41846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Line 4"/>
          <p:cNvSpPr>
            <a:spLocks noChangeShapeType="1"/>
          </p:cNvSpPr>
          <p:nvPr/>
        </p:nvSpPr>
        <p:spPr bwMode="auto">
          <a:xfrm flipH="1">
            <a:off x="1676400" y="2209800"/>
            <a:ext cx="457200" cy="76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7" name="Line 5"/>
          <p:cNvSpPr>
            <a:spLocks noChangeShapeType="1"/>
          </p:cNvSpPr>
          <p:nvPr/>
        </p:nvSpPr>
        <p:spPr bwMode="auto">
          <a:xfrm flipH="1">
            <a:off x="1371600" y="2286000"/>
            <a:ext cx="304800" cy="990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8" name="Line 6"/>
          <p:cNvSpPr>
            <a:spLocks noChangeShapeType="1"/>
          </p:cNvSpPr>
          <p:nvPr/>
        </p:nvSpPr>
        <p:spPr bwMode="auto">
          <a:xfrm>
            <a:off x="1371600" y="3276600"/>
            <a:ext cx="1905000" cy="53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9" name="Line 7"/>
          <p:cNvSpPr>
            <a:spLocks noChangeShapeType="1"/>
          </p:cNvSpPr>
          <p:nvPr/>
        </p:nvSpPr>
        <p:spPr bwMode="auto">
          <a:xfrm flipV="1">
            <a:off x="4495800" y="3733800"/>
            <a:ext cx="2209800" cy="762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8"/>
          <p:cNvSpPr>
            <a:spLocks noChangeShapeType="1"/>
          </p:cNvSpPr>
          <p:nvPr/>
        </p:nvSpPr>
        <p:spPr bwMode="auto">
          <a:xfrm flipH="1" flipV="1">
            <a:off x="5181600" y="1981200"/>
            <a:ext cx="1524000" cy="1752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9"/>
          <p:cNvSpPr>
            <a:spLocks noChangeShapeType="1"/>
          </p:cNvSpPr>
          <p:nvPr/>
        </p:nvSpPr>
        <p:spPr bwMode="auto">
          <a:xfrm flipH="1">
            <a:off x="3581400" y="1981200"/>
            <a:ext cx="1676400" cy="609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0"/>
          <p:cNvSpPr>
            <a:spLocks noChangeShapeType="1"/>
          </p:cNvSpPr>
          <p:nvPr/>
        </p:nvSpPr>
        <p:spPr bwMode="auto">
          <a:xfrm flipH="1">
            <a:off x="2819400" y="2590800"/>
            <a:ext cx="7620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1"/>
          <p:cNvSpPr>
            <a:spLocks noChangeShapeType="1"/>
          </p:cNvSpPr>
          <p:nvPr/>
        </p:nvSpPr>
        <p:spPr bwMode="auto">
          <a:xfrm flipH="1" flipV="1">
            <a:off x="2133600" y="2209800"/>
            <a:ext cx="68580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24" name="Line 12"/>
          <p:cNvSpPr>
            <a:spLocks noChangeShapeType="1"/>
          </p:cNvSpPr>
          <p:nvPr/>
        </p:nvSpPr>
        <p:spPr bwMode="auto">
          <a:xfrm>
            <a:off x="2133600" y="2209800"/>
            <a:ext cx="685800" cy="53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3"/>
          <p:cNvSpPr>
            <a:spLocks noChangeShapeType="1"/>
          </p:cNvSpPr>
          <p:nvPr/>
        </p:nvSpPr>
        <p:spPr bwMode="auto">
          <a:xfrm>
            <a:off x="3276600" y="3810000"/>
            <a:ext cx="12954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Text Box 14"/>
          <p:cNvSpPr txBox="1">
            <a:spLocks noChangeArrowheads="1"/>
          </p:cNvSpPr>
          <p:nvPr/>
        </p:nvSpPr>
        <p:spPr bwMode="auto">
          <a:xfrm>
            <a:off x="609600" y="609600"/>
            <a:ext cx="3810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000" b="1" dirty="0" smtClean="0">
                <a:latin typeface="Arial" charset="0"/>
              </a:rPr>
              <a:t>732--100 </a:t>
            </a:r>
            <a:r>
              <a:rPr lang="en-US" sz="2000" b="1" dirty="0" err="1">
                <a:latin typeface="Arial" charset="0"/>
              </a:rPr>
              <a:t>Yrs</a:t>
            </a:r>
            <a:r>
              <a:rPr lang="en-US" sz="2000" b="1" dirty="0">
                <a:latin typeface="Arial" charset="0"/>
              </a:rPr>
              <a:t> after Mohammed</a:t>
            </a:r>
            <a:endParaRPr lang="en-US" sz="2400" dirty="0">
              <a:latin typeface="Arial" charset="0"/>
            </a:endParaRPr>
          </a:p>
        </p:txBody>
      </p:sp>
      <p:sp>
        <p:nvSpPr>
          <p:cNvPr id="38927" name="Rectangle 15"/>
          <p:cNvSpPr>
            <a:spLocks noChangeArrowheads="1"/>
          </p:cNvSpPr>
          <p:nvPr/>
        </p:nvSpPr>
        <p:spPr bwMode="auto">
          <a:xfrm>
            <a:off x="304800" y="685800"/>
            <a:ext cx="304800" cy="228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918647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225" y="2967038"/>
            <a:ext cx="8877775" cy="3890962"/>
          </a:xfrm>
          <a:prstGeom prst="rect">
            <a:avLst/>
          </a:prstGeom>
        </p:spPr>
      </p:pic>
      <p:sp>
        <p:nvSpPr>
          <p:cNvPr id="2" name="Title 1"/>
          <p:cNvSpPr>
            <a:spLocks noGrp="1"/>
          </p:cNvSpPr>
          <p:nvPr>
            <p:ph type="title"/>
          </p:nvPr>
        </p:nvSpPr>
        <p:spPr>
          <a:xfrm>
            <a:off x="457200" y="81464"/>
            <a:ext cx="8229600" cy="1143000"/>
          </a:xfrm>
        </p:spPr>
        <p:txBody>
          <a:bodyPr/>
          <a:lstStyle/>
          <a:p>
            <a:r>
              <a:rPr lang="en-US" dirty="0" smtClean="0"/>
              <a:t>Government</a:t>
            </a:r>
            <a:endParaRPr lang="en-US" dirty="0"/>
          </a:p>
        </p:txBody>
      </p:sp>
      <p:sp>
        <p:nvSpPr>
          <p:cNvPr id="3" name="Content Placeholder 2"/>
          <p:cNvSpPr>
            <a:spLocks noGrp="1"/>
          </p:cNvSpPr>
          <p:nvPr>
            <p:ph idx="1"/>
          </p:nvPr>
        </p:nvSpPr>
        <p:spPr>
          <a:xfrm>
            <a:off x="266225" y="1066800"/>
            <a:ext cx="8877775" cy="4525963"/>
          </a:xfrm>
        </p:spPr>
        <p:txBody>
          <a:bodyPr/>
          <a:lstStyle/>
          <a:p>
            <a:r>
              <a:rPr lang="en-US" u="sng" dirty="0" smtClean="0"/>
              <a:t>Theocracy</a:t>
            </a:r>
          </a:p>
          <a:p>
            <a:r>
              <a:rPr lang="en-US" u="sng" dirty="0" smtClean="0"/>
              <a:t>Sharia Law</a:t>
            </a:r>
            <a:r>
              <a:rPr lang="en-US" dirty="0" smtClean="0"/>
              <a:t>—derived from the Quran and the Hadith</a:t>
            </a:r>
          </a:p>
          <a:p>
            <a:pPr lvl="1"/>
            <a:r>
              <a:rPr lang="en-US" u="sng" dirty="0" smtClean="0"/>
              <a:t>“body of moral and religious law” </a:t>
            </a:r>
            <a:r>
              <a:rPr lang="en-US" dirty="0" smtClean="0"/>
              <a:t>from religious prophecy (as opposed to human legislation)</a:t>
            </a:r>
            <a:endParaRPr lang="en-US" dirty="0"/>
          </a:p>
        </p:txBody>
      </p:sp>
    </p:spTree>
    <p:extLst>
      <p:ext uri="{BB962C8B-B14F-4D97-AF65-F5344CB8AC3E}">
        <p14:creationId xmlns:p14="http://schemas.microsoft.com/office/powerpoint/2010/main" val="1241819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1143000"/>
          </a:xfrm>
        </p:spPr>
        <p:txBody>
          <a:bodyPr/>
          <a:lstStyle/>
          <a:p>
            <a:pPr eaLnBrk="1" hangingPunct="1">
              <a:defRPr/>
            </a:pPr>
            <a:r>
              <a:rPr lang="en-US" u="sng" dirty="0" smtClean="0">
                <a:solidFill>
                  <a:srgbClr val="FF0000"/>
                </a:solidFill>
              </a:rPr>
              <a:t>Split of Islam</a:t>
            </a:r>
          </a:p>
        </p:txBody>
      </p:sp>
      <p:sp>
        <p:nvSpPr>
          <p:cNvPr id="89091" name="Rectangle 3"/>
          <p:cNvSpPr>
            <a:spLocks noGrp="1" noChangeArrowheads="1"/>
          </p:cNvSpPr>
          <p:nvPr>
            <p:ph type="body" idx="1"/>
          </p:nvPr>
        </p:nvSpPr>
        <p:spPr>
          <a:xfrm>
            <a:off x="152400" y="1143001"/>
            <a:ext cx="8839200" cy="3352799"/>
          </a:xfrm>
        </p:spPr>
        <p:txBody>
          <a:bodyPr>
            <a:normAutofit lnSpcReduction="10000"/>
          </a:bodyPr>
          <a:lstStyle/>
          <a:p>
            <a:pPr eaLnBrk="1" hangingPunct="1">
              <a:lnSpc>
                <a:spcPct val="90000"/>
              </a:lnSpc>
            </a:pPr>
            <a:r>
              <a:rPr lang="en-US" u="sng" dirty="0" smtClean="0"/>
              <a:t>Sunni- Believed the community should select Muhammad's successor. </a:t>
            </a:r>
          </a:p>
          <a:p>
            <a:pPr lvl="1" eaLnBrk="1" hangingPunct="1">
              <a:lnSpc>
                <a:spcPct val="90000"/>
              </a:lnSpc>
            </a:pPr>
            <a:r>
              <a:rPr lang="en-US" u="sng" dirty="0" smtClean="0"/>
              <a:t>83% of Muslims</a:t>
            </a:r>
          </a:p>
          <a:p>
            <a:pPr eaLnBrk="1" hangingPunct="1">
              <a:lnSpc>
                <a:spcPct val="90000"/>
              </a:lnSpc>
            </a:pPr>
            <a:r>
              <a:rPr lang="en-US" u="sng" dirty="0" smtClean="0"/>
              <a:t>Shi’a- Believed a family member, </a:t>
            </a:r>
            <a:r>
              <a:rPr lang="en-US" dirty="0" smtClean="0"/>
              <a:t>Ali, who was married to Muhammad's daughter, Fatimah </a:t>
            </a:r>
            <a:r>
              <a:rPr lang="en-US" u="sng" dirty="0" smtClean="0"/>
              <a:t>should be the first caliph</a:t>
            </a:r>
            <a:r>
              <a:rPr lang="en-US" dirty="0" smtClean="0"/>
              <a:t>: spiritual head of Islam. </a:t>
            </a:r>
          </a:p>
          <a:p>
            <a:pPr lvl="1" eaLnBrk="1" hangingPunct="1">
              <a:lnSpc>
                <a:spcPct val="90000"/>
              </a:lnSpc>
            </a:pPr>
            <a:r>
              <a:rPr lang="en-US" u="sng" dirty="0" smtClean="0"/>
              <a:t>Today Shi’a is mainly in Iran (90%), Iraq (55%) and Lebanon (~40%)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3"/>
            <a:ext cx="919162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5943600"/>
            <a:ext cx="4572000" cy="923330"/>
          </a:xfrm>
          <a:prstGeom prst="rect">
            <a:avLst/>
          </a:prstGeom>
        </p:spPr>
        <p:txBody>
          <a:bodyPr>
            <a:spAutoFit/>
          </a:bodyPr>
          <a:lstStyle/>
          <a:p>
            <a:r>
              <a:rPr lang="en-US" dirty="0">
                <a:hlinkClick r:id="rId3"/>
              </a:rPr>
              <a:t>http://www.cbsnews.com/news/in-detail-sunnis-vs-shiites</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2353699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anim calcmode="lin" valueType="num">
                                      <p:cBhvr additive="base">
                                        <p:cTn id="11"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 calcmode="lin" valueType="num">
                                      <p:cBhvr additive="base">
                                        <p:cTn id="17"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anim calcmode="lin" valueType="num">
                                      <p:cBhvr additive="base">
                                        <p:cTn id="21"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Ibn Battuta Document Analysis</a:t>
            </a:r>
            <a:endParaRPr lang="en-US" dirty="0"/>
          </a:p>
        </p:txBody>
      </p:sp>
      <p:pic>
        <p:nvPicPr>
          <p:cNvPr id="4" name="Content Placeholder 3"/>
          <p:cNvPicPr>
            <a:picLocks noGrp="1" noChangeAspect="1"/>
          </p:cNvPicPr>
          <p:nvPr>
            <p:ph idx="1"/>
          </p:nvPr>
        </p:nvPicPr>
        <p:blipFill>
          <a:blip r:embed="rId2"/>
          <a:stretch>
            <a:fillRect/>
          </a:stretch>
        </p:blipFill>
        <p:spPr>
          <a:xfrm>
            <a:off x="0" y="1600200"/>
            <a:ext cx="8979159" cy="4124451"/>
          </a:xfrm>
          <a:prstGeom prst="rect">
            <a:avLst/>
          </a:prstGeom>
        </p:spPr>
      </p:pic>
    </p:spTree>
    <p:extLst>
      <p:ext uri="{BB962C8B-B14F-4D97-AF65-F5344CB8AC3E}">
        <p14:creationId xmlns:p14="http://schemas.microsoft.com/office/powerpoint/2010/main" val="2785191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Ibn </a:t>
            </a:r>
            <a:r>
              <a:rPr lang="en-US" dirty="0" err="1" smtClean="0"/>
              <a:t>Sina</a:t>
            </a:r>
            <a:r>
              <a:rPr lang="en-US" dirty="0" smtClean="0"/>
              <a:t> Reading and Timeline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147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Basics</a:t>
            </a:r>
            <a:endParaRPr lang="en-US" dirty="0"/>
          </a:p>
        </p:txBody>
      </p:sp>
      <p:sp>
        <p:nvSpPr>
          <p:cNvPr id="5" name="Content Placeholder 4"/>
          <p:cNvSpPr>
            <a:spLocks noGrp="1"/>
          </p:cNvSpPr>
          <p:nvPr>
            <p:ph idx="1"/>
          </p:nvPr>
        </p:nvSpPr>
        <p:spPr>
          <a:xfrm>
            <a:off x="266700" y="1447800"/>
            <a:ext cx="8610600" cy="4876800"/>
          </a:xfrm>
        </p:spPr>
        <p:txBody>
          <a:bodyPr>
            <a:normAutofit/>
          </a:bodyPr>
          <a:lstStyle/>
          <a:p>
            <a:pPr>
              <a:buFont typeface="Arial" pitchFamily="34" charset="0"/>
              <a:buChar char="•"/>
            </a:pPr>
            <a:r>
              <a:rPr lang="en-US" sz="3000" u="sng" dirty="0" smtClean="0"/>
              <a:t>Islam is the RELIGION and Muslims are the PEOPLE</a:t>
            </a:r>
          </a:p>
          <a:p>
            <a:pPr>
              <a:buFont typeface="Arial" pitchFamily="34" charset="0"/>
              <a:buChar char="•"/>
            </a:pPr>
            <a:r>
              <a:rPr lang="en-US" sz="3000" dirty="0" smtClean="0"/>
              <a:t>Only 1/5 of Muslims are Arabs</a:t>
            </a:r>
          </a:p>
          <a:p>
            <a:pPr>
              <a:buFont typeface="Arial" pitchFamily="34" charset="0"/>
              <a:buChar char="•"/>
            </a:pPr>
            <a:r>
              <a:rPr lang="en-US" sz="3000" dirty="0"/>
              <a:t>QURAN (or KORAN): Muslim holy book </a:t>
            </a:r>
            <a:endParaRPr lang="en-US" sz="3000" dirty="0" smtClean="0"/>
          </a:p>
          <a:p>
            <a:pPr>
              <a:buFont typeface="Arial" pitchFamily="34" charset="0"/>
              <a:buChar char="•"/>
            </a:pPr>
            <a:r>
              <a:rPr lang="en-US" sz="3000" dirty="0"/>
              <a:t>Muslims are </a:t>
            </a:r>
            <a:r>
              <a:rPr lang="en-US" sz="3000" i="1" dirty="0"/>
              <a:t>monotheistic</a:t>
            </a:r>
            <a:r>
              <a:rPr lang="en-US" sz="3000" dirty="0"/>
              <a:t> and worship the same one God as Christians and Jews.  </a:t>
            </a:r>
            <a:endParaRPr lang="en-US" sz="1300" dirty="0"/>
          </a:p>
          <a:p>
            <a:pPr>
              <a:buFont typeface="Arial" pitchFamily="34" charset="0"/>
              <a:buChar char="•"/>
            </a:pPr>
            <a:r>
              <a:rPr lang="en-US" sz="3000" dirty="0" smtClean="0"/>
              <a:t>Allah, Yahweh, God</a:t>
            </a:r>
          </a:p>
          <a:p>
            <a:pPr>
              <a:buFont typeface="Arial" pitchFamily="34" charset="0"/>
              <a:buChar char="•"/>
            </a:pPr>
            <a:r>
              <a:rPr lang="en-US" sz="3000" dirty="0"/>
              <a:t>MOSQUE: a </a:t>
            </a:r>
            <a:r>
              <a:rPr lang="en-US" sz="3000" dirty="0" smtClean="0"/>
              <a:t>Islamic </a:t>
            </a:r>
            <a:r>
              <a:rPr lang="en-US" sz="3000" dirty="0"/>
              <a:t>place of </a:t>
            </a:r>
            <a:r>
              <a:rPr lang="en-US" sz="3000" dirty="0" smtClean="0"/>
              <a:t>worship</a:t>
            </a:r>
          </a:p>
          <a:p>
            <a:pPr>
              <a:buFont typeface="Arial" pitchFamily="34" charset="0"/>
              <a:buChar char="•"/>
            </a:pPr>
            <a:r>
              <a:rPr lang="en-US" sz="3000" dirty="0" smtClean="0"/>
              <a:t>5 Pillars: </a:t>
            </a:r>
          </a:p>
          <a:p>
            <a:pPr>
              <a:buFont typeface="Arial"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42" y="1600200"/>
            <a:ext cx="7115516" cy="5034197"/>
          </a:xfrm>
          <a:prstGeom prst="rect">
            <a:avLst/>
          </a:prstGeom>
        </p:spPr>
      </p:pic>
    </p:spTree>
    <p:extLst>
      <p:ext uri="{BB962C8B-B14F-4D97-AF65-F5344CB8AC3E}">
        <p14:creationId xmlns:p14="http://schemas.microsoft.com/office/powerpoint/2010/main" val="30445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islam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46760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8686800" y="64611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7</a:t>
            </a:r>
          </a:p>
        </p:txBody>
      </p:sp>
      <p:sp>
        <p:nvSpPr>
          <p:cNvPr id="8196" name="Text Box 7"/>
          <p:cNvSpPr txBox="1">
            <a:spLocks noChangeArrowheads="1"/>
          </p:cNvSpPr>
          <p:nvPr/>
        </p:nvSpPr>
        <p:spPr bwMode="auto">
          <a:xfrm>
            <a:off x="685800" y="6461125"/>
            <a:ext cx="7843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http://www.skidmore.edu/academics/arthistory/ah369/islam_map.jpg</a:t>
            </a:r>
          </a:p>
        </p:txBody>
      </p:sp>
    </p:spTree>
    <p:extLst>
      <p:ext uri="{BB962C8B-B14F-4D97-AF65-F5344CB8AC3E}">
        <p14:creationId xmlns:p14="http://schemas.microsoft.com/office/powerpoint/2010/main" val="182975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381000" y="10886"/>
            <a:ext cx="8229600" cy="1143000"/>
          </a:xfrm>
        </p:spPr>
        <p:txBody>
          <a:bodyPr/>
          <a:lstStyle/>
          <a:p>
            <a:pPr eaLnBrk="1" hangingPunct="1">
              <a:defRPr/>
            </a:pPr>
            <a:r>
              <a:rPr lang="en-US" dirty="0" smtClean="0">
                <a:hlinkClick r:id="rId2"/>
              </a:rPr>
              <a:t>In Mecca during the pilgrimage</a:t>
            </a:r>
            <a:endParaRPr lang="en-US" dirty="0" smtClean="0"/>
          </a:p>
        </p:txBody>
      </p:sp>
      <p:pic>
        <p:nvPicPr>
          <p:cNvPr id="17411" name="Picture 6" descr="20061001220111_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73846"/>
            <a:ext cx="4876800" cy="450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860" y="1045408"/>
            <a:ext cx="573291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72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p:txBody>
          <a:bodyPr/>
          <a:lstStyle/>
          <a:p>
            <a:pPr eaLnBrk="1" hangingPunct="1">
              <a:defRPr/>
            </a:pPr>
            <a:r>
              <a:rPr lang="en-US" sz="4000" smtClean="0"/>
              <a:t>Mosque in Medina, Saudi Arabia</a:t>
            </a:r>
          </a:p>
        </p:txBody>
      </p:sp>
      <p:sp>
        <p:nvSpPr>
          <p:cNvPr id="19459" name="Text Box 5"/>
          <p:cNvSpPr txBox="1">
            <a:spLocks noChangeArrowheads="1"/>
          </p:cNvSpPr>
          <p:nvPr/>
        </p:nvSpPr>
        <p:spPr bwMode="auto">
          <a:xfrm>
            <a:off x="2286000" y="6461125"/>
            <a:ext cx="5056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http://islamicbooks.info/H-21-Madh'habs</a:t>
            </a:r>
          </a:p>
        </p:txBody>
      </p:sp>
      <p:pic>
        <p:nvPicPr>
          <p:cNvPr id="19460" name="Picture 7" descr="Proph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4953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8"/>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30</a:t>
            </a:r>
          </a:p>
        </p:txBody>
      </p:sp>
    </p:spTree>
    <p:extLst>
      <p:ext uri="{BB962C8B-B14F-4D97-AF65-F5344CB8AC3E}">
        <p14:creationId xmlns:p14="http://schemas.microsoft.com/office/powerpoint/2010/main" val="4805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p:txBody>
          <a:bodyPr/>
          <a:lstStyle/>
          <a:p>
            <a:pPr eaLnBrk="1" hangingPunct="1">
              <a:defRPr/>
            </a:pPr>
            <a:r>
              <a:rPr lang="en-US" sz="4000" smtClean="0"/>
              <a:t>Mohammed Ali mosque, Cairo, Egypt</a:t>
            </a:r>
          </a:p>
        </p:txBody>
      </p:sp>
      <p:pic>
        <p:nvPicPr>
          <p:cNvPr id="20483" name="Picture 10" descr="Egypt_Mohammed_ali_basha_m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61436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1"/>
          <p:cNvSpPr txBox="1">
            <a:spLocks noChangeArrowheads="1"/>
          </p:cNvSpPr>
          <p:nvPr/>
        </p:nvSpPr>
        <p:spPr bwMode="auto">
          <a:xfrm>
            <a:off x="1752600" y="6461125"/>
            <a:ext cx="590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http://www.solarnavigator.net/geography/egypt.htm</a:t>
            </a:r>
          </a:p>
        </p:txBody>
      </p:sp>
      <p:sp>
        <p:nvSpPr>
          <p:cNvPr id="20485" name="Text Box 12"/>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31</a:t>
            </a:r>
          </a:p>
        </p:txBody>
      </p:sp>
    </p:spTree>
    <p:extLst>
      <p:ext uri="{BB962C8B-B14F-4D97-AF65-F5344CB8AC3E}">
        <p14:creationId xmlns:p14="http://schemas.microsoft.com/office/powerpoint/2010/main" val="3363682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p:txBody>
          <a:bodyPr>
            <a:normAutofit fontScale="90000"/>
          </a:bodyPr>
          <a:lstStyle/>
          <a:p>
            <a:pPr eaLnBrk="1" hangingPunct="1">
              <a:defRPr/>
            </a:pPr>
            <a:r>
              <a:rPr lang="en-US" sz="4000" smtClean="0"/>
              <a:t>Blue Mosque (Sultan Ahmet Mosque), Istanbul Turkey</a:t>
            </a:r>
          </a:p>
        </p:txBody>
      </p:sp>
      <p:pic>
        <p:nvPicPr>
          <p:cNvPr id="22531" name="Picture 6" descr="greg_01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1247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3962400" y="6461125"/>
            <a:ext cx="423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http://cs.ua.edu/~greg/personal.html</a:t>
            </a:r>
          </a:p>
        </p:txBody>
      </p:sp>
      <p:sp>
        <p:nvSpPr>
          <p:cNvPr id="22533" name="Text Box 8"/>
          <p:cNvSpPr txBox="1">
            <a:spLocks noChangeArrowheads="1"/>
          </p:cNvSpPr>
          <p:nvPr/>
        </p:nvSpPr>
        <p:spPr bwMode="auto">
          <a:xfrm>
            <a:off x="8747125" y="6411913"/>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34</a:t>
            </a:r>
          </a:p>
        </p:txBody>
      </p:sp>
    </p:spTree>
    <p:extLst>
      <p:ext uri="{BB962C8B-B14F-4D97-AF65-F5344CB8AC3E}">
        <p14:creationId xmlns:p14="http://schemas.microsoft.com/office/powerpoint/2010/main" val="962228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idx="4294967295"/>
          </p:nvPr>
        </p:nvSpPr>
        <p:spPr/>
        <p:txBody>
          <a:bodyPr/>
          <a:lstStyle/>
          <a:p>
            <a:pPr eaLnBrk="1" hangingPunct="1">
              <a:defRPr/>
            </a:pPr>
            <a:r>
              <a:rPr lang="en-US" smtClean="0"/>
              <a:t>Interior of the Blue Mosque</a:t>
            </a:r>
          </a:p>
        </p:txBody>
      </p:sp>
      <p:pic>
        <p:nvPicPr>
          <p:cNvPr id="23555" name="Picture 6" descr="Photograph:The Blue Mosque in Istanbul, Turkey, is decorated with stained glass and mosa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8674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7"/>
          <p:cNvSpPr txBox="1">
            <a:spLocks noChangeArrowheads="1"/>
          </p:cNvSpPr>
          <p:nvPr/>
        </p:nvSpPr>
        <p:spPr bwMode="auto">
          <a:xfrm>
            <a:off x="5181600" y="6461125"/>
            <a:ext cx="308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http://www.britannica.com</a:t>
            </a:r>
          </a:p>
        </p:txBody>
      </p:sp>
      <p:sp>
        <p:nvSpPr>
          <p:cNvPr id="23557" name="Text Box 8"/>
          <p:cNvSpPr txBox="1">
            <a:spLocks noChangeArrowheads="1"/>
          </p:cNvSpPr>
          <p:nvPr/>
        </p:nvSpPr>
        <p:spPr bwMode="auto">
          <a:xfrm>
            <a:off x="8677275"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a:latin typeface="Arial" charset="0"/>
              </a:rPr>
              <a:t>35</a:t>
            </a:r>
          </a:p>
        </p:txBody>
      </p:sp>
    </p:spTree>
    <p:extLst>
      <p:ext uri="{BB962C8B-B14F-4D97-AF65-F5344CB8AC3E}">
        <p14:creationId xmlns:p14="http://schemas.microsoft.com/office/powerpoint/2010/main" val="241365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3013</TotalTime>
  <Words>535</Words>
  <Application>Microsoft Office PowerPoint</Application>
  <PresentationFormat>On-screen Show (4:3)</PresentationFormat>
  <Paragraphs>95</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Aharoni</vt:lpstr>
      <vt:lpstr>Arial</vt:lpstr>
      <vt:lpstr>Calibri</vt:lpstr>
      <vt:lpstr>Wingdings</vt:lpstr>
      <vt:lpstr>Office Theme</vt:lpstr>
      <vt:lpstr>First Ten</vt:lpstr>
      <vt:lpstr>Use your brain to define or write the description for the following terms…</vt:lpstr>
      <vt:lpstr>Basics</vt:lpstr>
      <vt:lpstr>PowerPoint Presentation</vt:lpstr>
      <vt:lpstr>In Mecca during the pilgrimage</vt:lpstr>
      <vt:lpstr>Mosque in Medina, Saudi Arabia</vt:lpstr>
      <vt:lpstr>Mohammed Ali mosque, Cairo, Egypt</vt:lpstr>
      <vt:lpstr>Blue Mosque (Sultan Ahmet Mosque), Istanbul Turkey</vt:lpstr>
      <vt:lpstr>Interior of the Blue Mosque</vt:lpstr>
      <vt:lpstr>Dome of a mosque, Esfahan, Iran</vt:lpstr>
      <vt:lpstr>Mosque in Djenne, Mali (West Africa)</vt:lpstr>
      <vt:lpstr>North African mosque</vt:lpstr>
      <vt:lpstr>Indonesian mosque</vt:lpstr>
      <vt:lpstr>Mosque in Tempe, Arizona</vt:lpstr>
      <vt:lpstr>Relations to other religions? </vt:lpstr>
      <vt:lpstr>PowerPoint Presentation</vt:lpstr>
      <vt:lpstr>Timeline of Events</vt:lpstr>
      <vt:lpstr>PowerPoint Presentation</vt:lpstr>
      <vt:lpstr>PowerPoint Presentation</vt:lpstr>
      <vt:lpstr>Muhammad’s Successors Spread Islam</vt:lpstr>
      <vt:lpstr>PowerPoint Presentation</vt:lpstr>
      <vt:lpstr>Government</vt:lpstr>
      <vt:lpstr>Split of Islam</vt:lpstr>
      <vt:lpstr>Ibn Battuta Document Analysis</vt:lpstr>
      <vt:lpstr>Ibn Sina Reading and Timeline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Kaley Harper</dc:creator>
  <cp:lastModifiedBy>Natasha Beemon</cp:lastModifiedBy>
  <cp:revision>47</cp:revision>
  <dcterms:created xsi:type="dcterms:W3CDTF">2014-09-02T12:08:16Z</dcterms:created>
  <dcterms:modified xsi:type="dcterms:W3CDTF">2017-02-09T21:04:07Z</dcterms:modified>
</cp:coreProperties>
</file>