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362" r:id="rId3"/>
    <p:sldId id="350" r:id="rId4"/>
    <p:sldId id="361" r:id="rId5"/>
    <p:sldId id="257" r:id="rId6"/>
    <p:sldId id="258" r:id="rId7"/>
    <p:sldId id="263" r:id="rId8"/>
    <p:sldId id="264" r:id="rId9"/>
    <p:sldId id="262" r:id="rId10"/>
    <p:sldId id="265" r:id="rId11"/>
    <p:sldId id="259" r:id="rId12"/>
    <p:sldId id="360" r:id="rId13"/>
    <p:sldId id="3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58"/>
  </p:normalViewPr>
  <p:slideViewPr>
    <p:cSldViewPr snapToGrid="0">
      <p:cViewPr varScale="1">
        <p:scale>
          <a:sx n="88" d="100"/>
          <a:sy n="88" d="100"/>
        </p:scale>
        <p:origin x="2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95721-A760-4A77-8AFC-4BFE56191D2A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7370D-36A6-41A4-9C7F-8AF6C5494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6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man is John Bull, an imaginary figure who is a personification of England similar to the American ‘Uncle Sam’. He appears in many political cartoons of this period.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7370D-36A6-41A4-9C7F-8AF6C54948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7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titled “Gold Diggers”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7370D-36A6-41A4-9C7F-8AF6C54948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8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Bull ( England) and</a:t>
            </a:r>
            <a:r>
              <a:rPr lang="en-US" baseline="0" dirty="0"/>
              <a:t> </a:t>
            </a:r>
            <a:r>
              <a:rPr lang="en-US" dirty="0"/>
              <a:t>Uncle Sam  ( U.S.)</a:t>
            </a:r>
            <a:r>
              <a:rPr lang="en-US" baseline="0" dirty="0"/>
              <a:t> </a:t>
            </a:r>
            <a:r>
              <a:rPr lang="en-US" dirty="0"/>
              <a:t>carry their</a:t>
            </a:r>
            <a:r>
              <a:rPr lang="en-US" baseline="0" dirty="0"/>
              <a:t> “burden” to the top of the mountain; their self-proclaimed superiority was seen as a responsibility to those less fortunate peoples. This condescending, racist view was  widely accepted  among white Europeans and Americans.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7370D-36A6-41A4-9C7F-8AF6C54948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35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Belief that it was the duty of the white man to help civilize weaker nations.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7370D-36A6-41A4-9C7F-8AF6C54948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9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advances were especially significant</a:t>
            </a:r>
            <a:r>
              <a:rPr lang="en-US" baseline="0" dirty="0"/>
              <a:t> to the colonization of Africa which allowed the Europeans to penetrate to the interior where once they were confined </a:t>
            </a:r>
            <a:r>
              <a:rPr lang="en-US" baseline="0" dirty="0" err="1"/>
              <a:t>tocoastal</a:t>
            </a:r>
            <a:r>
              <a:rPr lang="en-US" baseline="0" dirty="0"/>
              <a:t> areas.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7370D-36A6-41A4-9C7F-8AF6C54948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6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youtube.com/watch?v=OJe1W_HIWm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RfF6Wtyc_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New Imperialism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-20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</p:txBody>
      </p:sp>
    </p:spTree>
    <p:extLst>
      <p:ext uri="{BB962C8B-B14F-4D97-AF65-F5344CB8AC3E}">
        <p14:creationId xmlns:p14="http://schemas.microsoft.com/office/powerpoint/2010/main" val="5368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“The White Mans Burden” by Rudyard Kipling</a:t>
            </a:r>
            <a:br>
              <a:rPr lang="en-US" dirty="0"/>
            </a:br>
            <a:r>
              <a:rPr lang="en-US" sz="2400" b="1" dirty="0"/>
              <a:t>Kipling’s Hymn to U.S. Imperialism 1899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84451" y="1999395"/>
            <a:ext cx="4446564" cy="4858605"/>
          </a:xfrm>
        </p:spPr>
        <p:txBody>
          <a:bodyPr>
            <a:normAutofit/>
          </a:bodyPr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u="sng" dirty="0">
                <a:solidFill>
                  <a:srgbClr val="FFFFFF"/>
                </a:solidFill>
                <a:latin typeface="Book Antiqua" pitchFamily="18" charset="0"/>
              </a:rPr>
              <a:t>White Man’s Burden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b="1" u="sng" dirty="0">
              <a:solidFill>
                <a:srgbClr val="FFFFFF"/>
              </a:solidFill>
              <a:latin typeface="Book Antiqua" pitchFamily="18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FFFF"/>
                </a:solidFill>
                <a:latin typeface="Book Antiqua" pitchFamily="18" charset="0"/>
              </a:rPr>
              <a:t>“Take up the White Man’s Burden,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FFFF"/>
                </a:solidFill>
                <a:latin typeface="Book Antiqua" pitchFamily="18" charset="0"/>
              </a:rPr>
              <a:t>Send forth the best ye breed,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FFFF"/>
                </a:solidFill>
                <a:latin typeface="Book Antiqua" pitchFamily="18" charset="0"/>
              </a:rPr>
              <a:t>Go bind your sons to exile, 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FFFF"/>
                </a:solidFill>
                <a:latin typeface="Book Antiqua" pitchFamily="18" charset="0"/>
              </a:rPr>
              <a:t>To serve your captive's need;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FFFF"/>
                </a:solidFill>
                <a:latin typeface="Book Antiqua" pitchFamily="18" charset="0"/>
              </a:rPr>
              <a:t>To wait in heavy harness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FFFF"/>
                </a:solidFill>
                <a:latin typeface="Book Antiqua" pitchFamily="18" charset="0"/>
              </a:rPr>
              <a:t>On fluttered folk and wild, 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FFFF"/>
                </a:solidFill>
                <a:latin typeface="Book Antiqua" pitchFamily="18" charset="0"/>
              </a:rPr>
              <a:t>Your new-caught sullen peoples, 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FFFF"/>
                </a:solidFill>
                <a:latin typeface="Book Antiqua" pitchFamily="18" charset="0"/>
              </a:rPr>
              <a:t>Half-devil and half-child.”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64" y="2152105"/>
            <a:ext cx="2615227" cy="319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4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Technological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613" y="2013358"/>
            <a:ext cx="7242925" cy="4844642"/>
          </a:xfrm>
        </p:spPr>
        <p:txBody>
          <a:bodyPr>
            <a:noAutofit/>
          </a:bodyPr>
          <a:lstStyle/>
          <a:p>
            <a:r>
              <a:rPr lang="en-US" sz="2800" dirty="0"/>
              <a:t>Technological advances made it possible to travel where they couldn’t previously  (Steam engine made rapid river travel possible)</a:t>
            </a:r>
          </a:p>
          <a:p>
            <a:r>
              <a:rPr lang="en-US" sz="2800" dirty="0"/>
              <a:t>Advanced weapons (Maxim rapid fire gun)</a:t>
            </a:r>
          </a:p>
          <a:p>
            <a:r>
              <a:rPr lang="en-US" sz="2800" dirty="0"/>
              <a:t>New drugs to combat diseases (quinine)</a:t>
            </a:r>
          </a:p>
        </p:txBody>
      </p:sp>
    </p:spTree>
    <p:extLst>
      <p:ext uri="{BB962C8B-B14F-4D97-AF65-F5344CB8AC3E}">
        <p14:creationId xmlns:p14="http://schemas.microsoft.com/office/powerpoint/2010/main" val="2335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73480" y="78603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/>
              <a:t>Berlin Conference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585" y="2033012"/>
            <a:ext cx="7192108" cy="438970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Europeans now held items to help them conquer Africa (weapons, travel, $, meds, and a lack of unity in Africa)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As competition for Africa grew, European powers feared war amongst themselves.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Berlin Conference (1885/6)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14 nations (all European)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NOT a single AFRICAN leader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“Notify and Prove” you could handle the territory.</a:t>
            </a:r>
          </a:p>
        </p:txBody>
      </p:sp>
      <p:sp>
        <p:nvSpPr>
          <p:cNvPr id="2" name="Rectangle 1"/>
          <p:cNvSpPr/>
          <p:nvPr/>
        </p:nvSpPr>
        <p:spPr>
          <a:xfrm>
            <a:off x="836033" y="6214872"/>
            <a:ext cx="71921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2"/>
              </a:rPr>
              <a:t>https://www.youtube.com/watch?v=OJe1W_HIWmA</a:t>
            </a:r>
            <a:r>
              <a:rPr lang="en-US" sz="20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1F05AE-6455-D049-A563-7CBBDDFBC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0693" y="809800"/>
            <a:ext cx="4425806" cy="580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6062" y="896814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Legacy of Imperialism in Africa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39814"/>
            <a:ext cx="10996246" cy="4818185"/>
          </a:xfrm>
        </p:spPr>
        <p:txBody>
          <a:bodyPr/>
          <a:lstStyle/>
          <a:p>
            <a:pPr eaLnBrk="1" hangingPunct="1"/>
            <a:r>
              <a:rPr lang="en-US" sz="2800" dirty="0"/>
              <a:t>Positive</a:t>
            </a:r>
          </a:p>
          <a:p>
            <a:pPr lvl="1" eaLnBrk="1" hangingPunct="1"/>
            <a:r>
              <a:rPr lang="en-US" sz="2400" dirty="0"/>
              <a:t>Humanitarian efforts (Hospitals/Schools)</a:t>
            </a:r>
          </a:p>
          <a:p>
            <a:pPr lvl="1" eaLnBrk="1" hangingPunct="1"/>
            <a:r>
              <a:rPr lang="en-US" sz="2400" dirty="0"/>
              <a:t>Lifespan &amp; Literacy rates Increase</a:t>
            </a:r>
          </a:p>
          <a:p>
            <a:pPr lvl="1" eaLnBrk="1" hangingPunct="1"/>
            <a:r>
              <a:rPr lang="en-US" sz="2400" dirty="0"/>
              <a:t>Increase in transportation &amp; communication in Africa</a:t>
            </a:r>
          </a:p>
          <a:p>
            <a:pPr eaLnBrk="1" hangingPunct="1"/>
            <a:r>
              <a:rPr lang="en-US" sz="2800" dirty="0"/>
              <a:t>Negative</a:t>
            </a:r>
          </a:p>
          <a:p>
            <a:pPr lvl="1" eaLnBrk="1" hangingPunct="1"/>
            <a:r>
              <a:rPr lang="en-US" sz="2400" dirty="0"/>
              <a:t>Lost control of land/freedom</a:t>
            </a:r>
          </a:p>
          <a:p>
            <a:pPr lvl="1" eaLnBrk="1" hangingPunct="1"/>
            <a:r>
              <a:rPr lang="en-US" sz="2400" dirty="0"/>
              <a:t>Death (small pox, cruelty, and famine)</a:t>
            </a:r>
          </a:p>
          <a:p>
            <a:pPr lvl="1" eaLnBrk="1" hangingPunct="1"/>
            <a:r>
              <a:rPr lang="en-US" sz="2400" dirty="0"/>
              <a:t>POLITICAL/ECONOMIC LEGACY</a:t>
            </a:r>
          </a:p>
        </p:txBody>
      </p:sp>
    </p:spTree>
    <p:extLst>
      <p:ext uri="{BB962C8B-B14F-4D97-AF65-F5344CB8AC3E}">
        <p14:creationId xmlns:p14="http://schemas.microsoft.com/office/powerpoint/2010/main" val="6717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Frist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work on the Colonization of Africa sheet that you picked up </a:t>
            </a:r>
          </a:p>
          <a:p>
            <a:r>
              <a:rPr lang="en-US" dirty="0" smtClean="0"/>
              <a:t>If you were </a:t>
            </a:r>
            <a:r>
              <a:rPr lang="en-US" smtClean="0"/>
              <a:t>absent yesterday come see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199" y="70924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/>
              <a:t>Why did Europeans Colonize?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045" y="1999730"/>
            <a:ext cx="10925907" cy="500575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/>
              <a:t>Industrialization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European nations needed resources to </a:t>
            </a:r>
            <a:r>
              <a:rPr lang="en-US" sz="2400" b="1" u="sng" dirty="0"/>
              <a:t>support </a:t>
            </a:r>
            <a:r>
              <a:rPr lang="en-US" sz="2400" dirty="0"/>
              <a:t>consumer markets/industry.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 ability to produce vast quantities of goods meant that countries also needed vast amounts of </a:t>
            </a:r>
            <a:r>
              <a:rPr lang="en-US" sz="2400" dirty="0" err="1"/>
              <a:t>ppl</a:t>
            </a:r>
            <a:r>
              <a:rPr lang="en-US" sz="2400" dirty="0"/>
              <a:t>. to </a:t>
            </a:r>
            <a:r>
              <a:rPr lang="en-US" sz="2400" b="1" u="sng" dirty="0"/>
              <a:t>buy</a:t>
            </a:r>
            <a:r>
              <a:rPr lang="en-US" sz="2400" dirty="0"/>
              <a:t> the manufactured </a:t>
            </a:r>
            <a:r>
              <a:rPr lang="en-US" sz="2400" dirty="0" smtClean="0"/>
              <a:t>goods.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400" b="1" u="sng" dirty="0" smtClean="0"/>
              <a:t>PRE-Colonization</a:t>
            </a:r>
            <a:endParaRPr lang="en-US" sz="2400" b="1" u="sng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Africans were ethnically/linguistically divided (1,000 +)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Europeans were unfamiliar with the land and usually only settled on the coast.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Prior to 1880 only 10% of Africa was colonized and it was in the coastal area.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SO….How do we go from 10% to this…..</a:t>
            </a:r>
          </a:p>
        </p:txBody>
      </p:sp>
    </p:spTree>
    <p:extLst>
      <p:ext uri="{BB962C8B-B14F-4D97-AF65-F5344CB8AC3E}">
        <p14:creationId xmlns:p14="http://schemas.microsoft.com/office/powerpoint/2010/main" val="121144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849A-0B7E-624F-8B25-7D24D1CD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2A8EA-D940-EA4B-9645-0C5461347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WHSv3_270102M">
            <a:extLst>
              <a:ext uri="{FF2B5EF4-FFF2-40B4-BE49-F238E27FC236}">
                <a16:creationId xmlns:a16="http://schemas.microsoft.com/office/drawing/2014/main" id="{829241E1-D3C7-0246-A8B4-9A0C4FAF9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942" y="0"/>
            <a:ext cx="7480644" cy="6878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7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4" y="1962423"/>
            <a:ext cx="5075499" cy="5075939"/>
          </a:xfrm>
        </p:spPr>
        <p:txBody>
          <a:bodyPr>
            <a:normAutofit/>
          </a:bodyPr>
          <a:lstStyle/>
          <a:p>
            <a:r>
              <a:rPr lang="en-US" sz="3200" dirty="0"/>
              <a:t>Imperialism is a policy in which a strong nation seeks to dominate other countries politically, economically and/or socially.</a:t>
            </a:r>
          </a:p>
          <a:p>
            <a:r>
              <a:rPr lang="en-US" sz="3200" dirty="0"/>
              <a:t>Empire building</a:t>
            </a:r>
          </a:p>
          <a:p>
            <a:endParaRPr lang="en-US" sz="3200" dirty="0"/>
          </a:p>
          <a:p>
            <a:r>
              <a:rPr lang="en-US" sz="2000" dirty="0"/>
              <a:t>Question: Who is the Imperialist power in the cartoon? What countries are under its control?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373" y="2155371"/>
            <a:ext cx="6950645" cy="434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5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36" y="184137"/>
            <a:ext cx="9742864" cy="6673863"/>
          </a:xfrm>
        </p:spPr>
      </p:pic>
    </p:spTree>
    <p:extLst>
      <p:ext uri="{BB962C8B-B14F-4D97-AF65-F5344CB8AC3E}">
        <p14:creationId xmlns:p14="http://schemas.microsoft.com/office/powerpoint/2010/main" val="38828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Motives Behind Imperialism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929" y="2060036"/>
            <a:ext cx="3942013" cy="428204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need for raw materials to fuel industrialization</a:t>
            </a:r>
          </a:p>
          <a:p>
            <a:r>
              <a:rPr lang="en-US" sz="3200" dirty="0"/>
              <a:t>New markets for industrial products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2000" dirty="0"/>
              <a:t>Question: what does this image suggest about American and European Imperialism?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334" y="1540968"/>
            <a:ext cx="685800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4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Motives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9929" y="2060036"/>
            <a:ext cx="6640471" cy="428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Competition among the major world powers to gain dominance pushed them to expand their political holdings.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015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Social/Ideological Motives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949" y="2004968"/>
            <a:ext cx="4247625" cy="4833231"/>
          </a:xfrm>
        </p:spPr>
        <p:txBody>
          <a:bodyPr>
            <a:normAutofit/>
          </a:bodyPr>
          <a:lstStyle/>
          <a:p>
            <a:r>
              <a:rPr lang="en-US" sz="2800" b="1" dirty="0"/>
              <a:t>Religion</a:t>
            </a:r>
            <a:r>
              <a:rPr lang="en-US" sz="2800" dirty="0"/>
              <a:t>: belief in the Christian missionary work; conversion was coerced  </a:t>
            </a:r>
          </a:p>
          <a:p>
            <a:r>
              <a:rPr lang="en-US" sz="2800" b="1" dirty="0"/>
              <a:t>Social Darwinism</a:t>
            </a:r>
            <a:r>
              <a:rPr lang="en-US" sz="2800" dirty="0"/>
              <a:t>: the belief that more advanced people were superior to other people (racist)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https://www.youtube.com/watch?v=URfF6Wtyc_0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574" y="1565405"/>
            <a:ext cx="7600426" cy="527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4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404</TotalTime>
  <Words>589</Words>
  <Application>Microsoft Office PowerPoint</Application>
  <PresentationFormat>Widescreen</PresentationFormat>
  <Paragraphs>73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Trebuchet MS</vt:lpstr>
      <vt:lpstr>Berlin</vt:lpstr>
      <vt:lpstr>The New Imperialism</vt:lpstr>
      <vt:lpstr>Frist 10</vt:lpstr>
      <vt:lpstr>Why did Europeans Colonize? </vt:lpstr>
      <vt:lpstr>PowerPoint Presentation</vt:lpstr>
      <vt:lpstr>Definition</vt:lpstr>
      <vt:lpstr>PowerPoint Presentation</vt:lpstr>
      <vt:lpstr>Economic Motives Behind Imperialism</vt:lpstr>
      <vt:lpstr>Political Motives</vt:lpstr>
      <vt:lpstr>Social/Ideological Motives</vt:lpstr>
      <vt:lpstr>“The White Mans Burden” by Rudyard Kipling Kipling’s Hymn to U.S. Imperialism 1899</vt:lpstr>
      <vt:lpstr>Technological Motives</vt:lpstr>
      <vt:lpstr>Berlin Conference</vt:lpstr>
      <vt:lpstr>Legacy of Imperialism in Africa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VI: Imperialism</dc:title>
  <dc:creator>Phyllis Tschudi-Rose</dc:creator>
  <cp:lastModifiedBy>Natasha Beemon</cp:lastModifiedBy>
  <cp:revision>37</cp:revision>
  <dcterms:created xsi:type="dcterms:W3CDTF">2017-11-09T22:50:57Z</dcterms:created>
  <dcterms:modified xsi:type="dcterms:W3CDTF">2018-11-07T18:55:27Z</dcterms:modified>
</cp:coreProperties>
</file>