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20"/>
  </p:notesMasterIdLst>
  <p:handoutMasterIdLst>
    <p:handoutMasterId r:id="rId21"/>
  </p:handoutMasterIdLst>
  <p:sldIdLst>
    <p:sldId id="394" r:id="rId2"/>
    <p:sldId id="341" r:id="rId3"/>
    <p:sldId id="409" r:id="rId4"/>
    <p:sldId id="410" r:id="rId5"/>
    <p:sldId id="411" r:id="rId6"/>
    <p:sldId id="412" r:id="rId7"/>
    <p:sldId id="335" r:id="rId8"/>
    <p:sldId id="398" r:id="rId9"/>
    <p:sldId id="408" r:id="rId10"/>
    <p:sldId id="294" r:id="rId11"/>
    <p:sldId id="304" r:id="rId12"/>
    <p:sldId id="400" r:id="rId13"/>
    <p:sldId id="395" r:id="rId14"/>
    <p:sldId id="343" r:id="rId15"/>
    <p:sldId id="339" r:id="rId16"/>
    <p:sldId id="336" r:id="rId17"/>
    <p:sldId id="337" r:id="rId18"/>
    <p:sldId id="338" r:id="rId19"/>
  </p:sldIdLst>
  <p:sldSz cx="9144000" cy="6858000" type="screen4x3"/>
  <p:notesSz cx="6858000" cy="91995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588"/>
    <p:restoredTop sz="94671"/>
  </p:normalViewPr>
  <p:slideViewPr>
    <p:cSldViewPr>
      <p:cViewPr varScale="1">
        <p:scale>
          <a:sx n="77" d="100"/>
          <a:sy n="77" d="100"/>
        </p:scale>
        <p:origin x="184" y="51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157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1576"/>
          </a:xfrm>
          <a:prstGeom prst="rect">
            <a:avLst/>
          </a:prstGeom>
        </p:spPr>
        <p:txBody>
          <a:bodyPr vert="horz" lIns="91440" tIns="45720" rIns="91440" bIns="45720" rtlCol="0"/>
          <a:lstStyle>
            <a:lvl1pPr algn="r">
              <a:defRPr sz="1200"/>
            </a:lvl1pPr>
          </a:lstStyle>
          <a:p>
            <a:fld id="{1D04A349-EEA0-4DE5-AF3C-D7832D7897E9}" type="datetimeFigureOut">
              <a:rPr lang="en-US" smtClean="0"/>
              <a:t>11/5/18</a:t>
            </a:fld>
            <a:endParaRPr lang="en-US"/>
          </a:p>
        </p:txBody>
      </p:sp>
      <p:sp>
        <p:nvSpPr>
          <p:cNvPr id="4" name="Footer Placeholder 3"/>
          <p:cNvSpPr>
            <a:spLocks noGrp="1"/>
          </p:cNvSpPr>
          <p:nvPr>
            <p:ph type="ftr" sz="quarter" idx="2"/>
          </p:nvPr>
        </p:nvSpPr>
        <p:spPr>
          <a:xfrm>
            <a:off x="0" y="8737989"/>
            <a:ext cx="2971800" cy="46157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737989"/>
            <a:ext cx="2971800" cy="461575"/>
          </a:xfrm>
          <a:prstGeom prst="rect">
            <a:avLst/>
          </a:prstGeom>
        </p:spPr>
        <p:txBody>
          <a:bodyPr vert="horz" lIns="91440" tIns="45720" rIns="91440" bIns="45720" rtlCol="0" anchor="b"/>
          <a:lstStyle>
            <a:lvl1pPr algn="r">
              <a:defRPr sz="1200"/>
            </a:lvl1pPr>
          </a:lstStyle>
          <a:p>
            <a:fld id="{FBAEC1B7-53A1-4049-BBB9-971F3AE93C7B}" type="slidenum">
              <a:rPr lang="en-US" smtClean="0"/>
              <a:t>‹#›</a:t>
            </a:fld>
            <a:endParaRPr lang="en-US"/>
          </a:p>
        </p:txBody>
      </p:sp>
    </p:spTree>
    <p:extLst>
      <p:ext uri="{BB962C8B-B14F-4D97-AF65-F5344CB8AC3E}">
        <p14:creationId xmlns:p14="http://schemas.microsoft.com/office/powerpoint/2010/main" val="13742668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997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9978"/>
          </a:xfrm>
          <a:prstGeom prst="rect">
            <a:avLst/>
          </a:prstGeom>
        </p:spPr>
        <p:txBody>
          <a:bodyPr vert="horz" lIns="91440" tIns="45720" rIns="91440" bIns="45720" rtlCol="0"/>
          <a:lstStyle>
            <a:lvl1pPr algn="r">
              <a:defRPr sz="1200"/>
            </a:lvl1pPr>
          </a:lstStyle>
          <a:p>
            <a:fld id="{7BD63D5B-668B-4FAE-9CE0-399D847C7DD5}" type="datetimeFigureOut">
              <a:rPr lang="en-US" smtClean="0"/>
              <a:t>11/5/18</a:t>
            </a:fld>
            <a:endParaRPr lang="en-US"/>
          </a:p>
        </p:txBody>
      </p:sp>
      <p:sp>
        <p:nvSpPr>
          <p:cNvPr id="4" name="Slide Image Placeholder 3"/>
          <p:cNvSpPr>
            <a:spLocks noGrp="1" noRot="1" noChangeAspect="1"/>
          </p:cNvSpPr>
          <p:nvPr>
            <p:ph type="sldImg" idx="2"/>
          </p:nvPr>
        </p:nvSpPr>
        <p:spPr>
          <a:xfrm>
            <a:off x="1130300" y="690563"/>
            <a:ext cx="4597400" cy="344963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69793"/>
            <a:ext cx="5486400" cy="413980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37988"/>
            <a:ext cx="2971800" cy="45997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737988"/>
            <a:ext cx="2971800" cy="459978"/>
          </a:xfrm>
          <a:prstGeom prst="rect">
            <a:avLst/>
          </a:prstGeom>
        </p:spPr>
        <p:txBody>
          <a:bodyPr vert="horz" lIns="91440" tIns="45720" rIns="91440" bIns="45720" rtlCol="0" anchor="b"/>
          <a:lstStyle>
            <a:lvl1pPr algn="r">
              <a:defRPr sz="1200"/>
            </a:lvl1pPr>
          </a:lstStyle>
          <a:p>
            <a:fld id="{185B5BB7-5780-43B2-A098-F2BD038E2B0B}" type="slidenum">
              <a:rPr lang="en-US" smtClean="0"/>
              <a:t>‹#›</a:t>
            </a:fld>
            <a:endParaRPr lang="en-US"/>
          </a:p>
        </p:txBody>
      </p:sp>
    </p:spTree>
    <p:extLst>
      <p:ext uri="{BB962C8B-B14F-4D97-AF65-F5344CB8AC3E}">
        <p14:creationId xmlns:p14="http://schemas.microsoft.com/office/powerpoint/2010/main" val="31467681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en-US"/>
              <a:t>Click to edit Master title style</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482F3E6-692C-4A39-8461-EC80AAE1F076}" type="datetimeFigureOut">
              <a:rPr lang="en-US" smtClean="0"/>
              <a:t>11/5/18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01489-194C-4E47-B3E6-ABAAA237210D}" type="slidenum">
              <a:rPr lang="en-US" smtClean="0"/>
              <a:t>‹#›</a:t>
            </a:fld>
            <a:endParaRPr lang="en-US"/>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482F3E6-692C-4A39-8461-EC80AAE1F076}" type="datetimeFigureOut">
              <a:rPr lang="en-US" smtClean="0"/>
              <a:t>11/5/18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01489-194C-4E47-B3E6-ABAAA237210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482F3E6-692C-4A39-8461-EC80AAE1F076}" type="datetimeFigureOut">
              <a:rPr lang="en-US" smtClean="0"/>
              <a:t>11/5/18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01489-194C-4E47-B3E6-ABAAA237210D}"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482F3E6-692C-4A39-8461-EC80AAE1F076}" type="datetimeFigureOut">
              <a:rPr lang="en-US" smtClean="0"/>
              <a:t>11/5/18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01489-194C-4E47-B3E6-ABAAA237210D}"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en-US"/>
              <a:t>Click to edit Master title style</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482F3E6-692C-4A39-8461-EC80AAE1F076}" type="datetimeFigureOut">
              <a:rPr lang="en-US" smtClean="0"/>
              <a:t>11/5/18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01489-194C-4E47-B3E6-ABAAA237210D}" type="slidenum">
              <a:rPr lang="en-US" smtClean="0"/>
              <a:t>‹#›</a:t>
            </a:fld>
            <a:endParaRPr lang="en-US"/>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482F3E6-692C-4A39-8461-EC80AAE1F076}" type="datetimeFigureOut">
              <a:rPr lang="en-US" smtClean="0"/>
              <a:t>11/5/18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501489-194C-4E47-B3E6-ABAAA237210D}"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482F3E6-692C-4A39-8461-EC80AAE1F076}" type="datetimeFigureOut">
              <a:rPr lang="en-US" smtClean="0"/>
              <a:t>11/5/18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501489-194C-4E47-B3E6-ABAAA237210D}" type="slidenum">
              <a:rPr lang="en-US" smtClean="0"/>
              <a:t>‹#›</a:t>
            </a:fld>
            <a:endParaRPr lang="en-US"/>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482F3E6-692C-4A39-8461-EC80AAE1F076}" type="datetimeFigureOut">
              <a:rPr lang="en-US" smtClean="0"/>
              <a:t>11/5/18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501489-194C-4E47-B3E6-ABAAA237210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82F3E6-692C-4A39-8461-EC80AAE1F076}" type="datetimeFigureOut">
              <a:rPr lang="en-US" smtClean="0"/>
              <a:t>11/5/18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501489-194C-4E47-B3E6-ABAAA237210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en-US"/>
              <a:t>Click to edit Master title style</a:t>
            </a:r>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482F3E6-692C-4A39-8461-EC80AAE1F076}" type="datetimeFigureOut">
              <a:rPr lang="en-US" smtClean="0"/>
              <a:t>11/5/18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501489-194C-4E47-B3E6-ABAAA237210D}" type="slidenum">
              <a:rPr lang="en-US" smtClean="0"/>
              <a:t>‹#›</a:t>
            </a:fld>
            <a:endParaRPr lang="en-US"/>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en-US"/>
              <a:t>Click to edit Master title style</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482F3E6-692C-4A39-8461-EC80AAE1F076}" type="datetimeFigureOut">
              <a:rPr lang="en-US" smtClean="0"/>
              <a:t>11/5/18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501489-194C-4E47-B3E6-ABAAA237210D}"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3482F3E6-692C-4A39-8461-EC80AAE1F076}" type="datetimeFigureOut">
              <a:rPr lang="en-US" smtClean="0"/>
              <a:t>11/5/18</a:t>
            </a:fld>
            <a:endParaRPr lang="en-US"/>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en-US"/>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AA501489-194C-4E47-B3E6-ABAAA237210D}" type="slidenum">
              <a:rPr lang="en-US" smtClean="0"/>
              <a:t>‹#›</a:t>
            </a:fld>
            <a:endParaRPr lang="en-US"/>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First Ten</a:t>
            </a:r>
          </a:p>
        </p:txBody>
      </p:sp>
      <p:sp>
        <p:nvSpPr>
          <p:cNvPr id="3" name="Content Placeholder 2"/>
          <p:cNvSpPr>
            <a:spLocks noGrp="1"/>
          </p:cNvSpPr>
          <p:nvPr>
            <p:ph idx="1"/>
          </p:nvPr>
        </p:nvSpPr>
        <p:spPr/>
        <p:txBody>
          <a:bodyPr/>
          <a:lstStyle/>
          <a:p>
            <a:r>
              <a:rPr lang="en-US" b="1" dirty="0"/>
              <a:t>Sit</a:t>
            </a:r>
            <a:r>
              <a:rPr lang="en-US" dirty="0"/>
              <a:t> quietly with your candy and wait on directions.</a:t>
            </a:r>
          </a:p>
          <a:p>
            <a:r>
              <a:rPr lang="en-US" dirty="0"/>
              <a:t>New seating Chart</a:t>
            </a:r>
          </a:p>
          <a:p>
            <a:r>
              <a:rPr lang="en-US" b="1" dirty="0"/>
              <a:t>Turn in </a:t>
            </a:r>
            <a:r>
              <a:rPr lang="en-US" dirty="0"/>
              <a:t>your village … : </a:t>
            </a:r>
          </a:p>
          <a:p>
            <a:pPr lvl="1"/>
            <a:r>
              <a:rPr lang="en-US" dirty="0"/>
              <a:t>Make sure your name is on it. </a:t>
            </a:r>
            <a:r>
              <a:rPr lang="en-US" u="sng" dirty="0"/>
              <a:t>Make sure you have named your ideal city.</a:t>
            </a:r>
          </a:p>
          <a:p>
            <a:pPr lvl="1"/>
            <a:r>
              <a:rPr lang="en-US" dirty="0"/>
              <a:t>Staple your “Design a city worksheet </a:t>
            </a:r>
            <a:r>
              <a:rPr lang="en-US" b="1" u="sng" dirty="0"/>
              <a:t>on top of </a:t>
            </a:r>
            <a:r>
              <a:rPr lang="en-US" dirty="0"/>
              <a:t>your city illustrations .</a:t>
            </a:r>
          </a:p>
          <a:p>
            <a:pPr lvl="1"/>
            <a:r>
              <a:rPr lang="en-US" dirty="0"/>
              <a:t>Turn it into the basket in the front of the room. </a:t>
            </a:r>
          </a:p>
        </p:txBody>
      </p:sp>
    </p:spTree>
    <p:extLst>
      <p:ext uri="{BB962C8B-B14F-4D97-AF65-F5344CB8AC3E}">
        <p14:creationId xmlns:p14="http://schemas.microsoft.com/office/powerpoint/2010/main" val="18516040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685800" y="304800"/>
            <a:ext cx="7772400" cy="1143000"/>
          </a:xfrm>
        </p:spPr>
        <p:txBody>
          <a:bodyPr>
            <a:normAutofit/>
          </a:bodyPr>
          <a:lstStyle/>
          <a:p>
            <a:pPr eaLnBrk="1" hangingPunct="1"/>
            <a:r>
              <a:rPr lang="en-US" sz="4000" dirty="0">
                <a:solidFill>
                  <a:schemeClr val="tx1"/>
                </a:solidFill>
                <a:effectLst>
                  <a:outerShdw blurRad="38100" dist="38100" dir="2700000" algn="ctr" rotWithShape="0">
                    <a:schemeClr val="tx1"/>
                  </a:outerShdw>
                </a:effectLst>
                <a:latin typeface="Calibri" panose="020F0502020204030204" pitchFamily="34" charset="0"/>
                <a:cs typeface="Calibri" panose="020F0502020204030204" pitchFamily="34" charset="0"/>
              </a:rPr>
              <a:t>Version A Recap...</a:t>
            </a:r>
          </a:p>
        </p:txBody>
      </p:sp>
      <p:sp>
        <p:nvSpPr>
          <p:cNvPr id="21507" name="Rectangle 3"/>
          <p:cNvSpPr>
            <a:spLocks noGrp="1" noChangeArrowheads="1"/>
          </p:cNvSpPr>
          <p:nvPr>
            <p:ph type="body" idx="1"/>
          </p:nvPr>
        </p:nvSpPr>
        <p:spPr>
          <a:xfrm>
            <a:off x="381000" y="1472514"/>
            <a:ext cx="8382000" cy="5181600"/>
          </a:xfrm>
        </p:spPr>
        <p:txBody>
          <a:bodyPr>
            <a:normAutofit/>
          </a:bodyPr>
          <a:lstStyle/>
          <a:p>
            <a:pPr marL="0" indent="0" eaLnBrk="1" hangingPunct="1">
              <a:buNone/>
            </a:pPr>
            <a:endParaRPr lang="en-US" sz="2200" dirty="0">
              <a:solidFill>
                <a:schemeClr val="tx1"/>
              </a:solidFill>
              <a:effectLst>
                <a:outerShdw blurRad="38100" dist="38100" dir="2700000" algn="ctr" rotWithShape="0">
                  <a:schemeClr val="tx1"/>
                </a:outerShdw>
              </a:effectLst>
              <a:latin typeface="Calibri" panose="020F0502020204030204" pitchFamily="34" charset="0"/>
              <a:cs typeface="Calibri" panose="020F0502020204030204" pitchFamily="34" charset="0"/>
            </a:endParaRPr>
          </a:p>
          <a:p>
            <a:pPr eaLnBrk="1" hangingPunct="1"/>
            <a:r>
              <a:rPr lang="en-US" sz="2200" dirty="0">
                <a:solidFill>
                  <a:schemeClr val="tx1"/>
                </a:solidFill>
                <a:effectLst>
                  <a:outerShdw blurRad="38100" dist="38100" dir="2700000" algn="ctr" rotWithShape="0">
                    <a:schemeClr val="tx1"/>
                  </a:outerShdw>
                </a:effectLst>
                <a:latin typeface="Calibri" panose="020F0502020204030204" pitchFamily="34" charset="0"/>
                <a:cs typeface="Calibri" panose="020F0502020204030204" pitchFamily="34" charset="0"/>
              </a:rPr>
              <a:t>The game (capitalism) started with an unequal distribution of candy (wealth).  A few students (the wealthy) had far greater resources than the rest of the class (the working class).</a:t>
            </a:r>
          </a:p>
          <a:p>
            <a:r>
              <a:rPr lang="en-US" sz="2200" dirty="0">
                <a:solidFill>
                  <a:schemeClr val="tx1"/>
                </a:solidFill>
                <a:effectLst>
                  <a:outerShdw blurRad="38100" dist="38100" dir="2700000" algn="ctr" rotWithShape="0">
                    <a:schemeClr val="tx1"/>
                  </a:outerShdw>
                </a:effectLst>
                <a:latin typeface="Calibri" panose="020F0502020204030204" pitchFamily="34" charset="0"/>
                <a:cs typeface="Calibri" panose="020F0502020204030204" pitchFamily="34" charset="0"/>
              </a:rPr>
              <a:t>A few students were able to prosper during the game (capitalism).  Their advantage made it virtually impossible for the rest of the students (working class) to succeed in the game.</a:t>
            </a:r>
          </a:p>
          <a:p>
            <a:r>
              <a:rPr lang="en-US" sz="2200" dirty="0">
                <a:solidFill>
                  <a:schemeClr val="tx1"/>
                </a:solidFill>
                <a:effectLst>
                  <a:outerShdw blurRad="38100" dist="38100" dir="2700000" algn="ctr" rotWithShape="0">
                    <a:schemeClr val="tx1"/>
                  </a:outerShdw>
                </a:effectLst>
                <a:latin typeface="Calibri" panose="020F0502020204030204" pitchFamily="34" charset="0"/>
                <a:cs typeface="Calibri" panose="020F0502020204030204" pitchFamily="34" charset="0"/>
              </a:rPr>
              <a:t>Those who succeeded (the wealthy) in the game support it.  Those who did not succeed (the working class) pointed out its unfairness and generally wanted to change the game (change the system).</a:t>
            </a:r>
          </a:p>
          <a:p>
            <a:endParaRPr lang="en-US" sz="3600" dirty="0">
              <a:solidFill>
                <a:srgbClr val="00FFFF"/>
              </a:solidFill>
              <a:effectLst>
                <a:outerShdw blurRad="38100" dist="38100" dir="2700000" algn="ctr" rotWithShape="0">
                  <a:schemeClr val="tx1"/>
                </a:outerShdw>
              </a:effectLst>
              <a:latin typeface="Tw Cen MT Condensed Extra Bold" pitchFamily="34" charset="0"/>
            </a:endParaRPr>
          </a:p>
          <a:p>
            <a:pPr eaLnBrk="1" hangingPunct="1"/>
            <a:endParaRPr lang="en-US" sz="3600" dirty="0">
              <a:solidFill>
                <a:schemeClr val="tx1"/>
              </a:solidFill>
              <a:effectLst>
                <a:outerShdw blurRad="38100" dist="38100" dir="2700000" algn="ctr" rotWithShape="0">
                  <a:schemeClr val="tx1"/>
                </a:outerShdw>
              </a:effectLst>
              <a:latin typeface="Times New Roman" panose="02020603050405020304" pitchFamily="18" charset="0"/>
              <a:cs typeface="Times New Roman" panose="02020603050405020304" pitchFamily="18" charset="0"/>
            </a:endParaRPr>
          </a:p>
          <a:p>
            <a:pPr eaLnBrk="1" hangingPunct="1"/>
            <a:endParaRPr lang="en-US" dirty="0">
              <a:solidFill>
                <a:schemeClr val="bg1"/>
              </a:solidFill>
              <a:effectLst>
                <a:outerShdw blurRad="38100" dist="38100" dir="2700000" algn="ctr" rotWithShape="0">
                  <a:schemeClr val="tx1"/>
                </a:outerShdw>
              </a:effectLst>
              <a:latin typeface="Berlin Sans FB Demi" pitchFamily="34" charset="0"/>
            </a:endParaRPr>
          </a:p>
        </p:txBody>
      </p:sp>
    </p:spTree>
    <p:extLst>
      <p:ext uri="{BB962C8B-B14F-4D97-AF65-F5344CB8AC3E}">
        <p14:creationId xmlns:p14="http://schemas.microsoft.com/office/powerpoint/2010/main" val="25115941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1506"/>
                                        </p:tgtEl>
                                        <p:attrNameLst>
                                          <p:attrName>style.visibility</p:attrName>
                                        </p:attrNameLst>
                                      </p:cBhvr>
                                      <p:to>
                                        <p:strVal val="visible"/>
                                      </p:to>
                                    </p:set>
                                    <p:animEffect transition="in" filter="fade">
                                      <p:cBhvr>
                                        <p:cTn id="7" dur="2000"/>
                                        <p:tgtEl>
                                          <p:spTgt spid="2150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507">
                                            <p:txEl>
                                              <p:pRg st="1" end="1"/>
                                            </p:txEl>
                                          </p:spTgt>
                                        </p:tgtEl>
                                        <p:attrNameLst>
                                          <p:attrName>style.visibility</p:attrName>
                                        </p:attrNameLst>
                                      </p:cBhvr>
                                      <p:to>
                                        <p:strVal val="visible"/>
                                      </p:to>
                                    </p:set>
                                    <p:animEffect transition="in" filter="fade">
                                      <p:cBhvr>
                                        <p:cTn id="12" dur="2000"/>
                                        <p:tgtEl>
                                          <p:spTgt spid="2150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1507">
                                            <p:txEl>
                                              <p:pRg st="2" end="2"/>
                                            </p:txEl>
                                          </p:spTgt>
                                        </p:tgtEl>
                                        <p:attrNameLst>
                                          <p:attrName>style.visibility</p:attrName>
                                        </p:attrNameLst>
                                      </p:cBhvr>
                                      <p:to>
                                        <p:strVal val="visible"/>
                                      </p:to>
                                    </p:set>
                                    <p:animEffect transition="in" filter="fade">
                                      <p:cBhvr>
                                        <p:cTn id="17" dur="2000"/>
                                        <p:tgtEl>
                                          <p:spTgt spid="2150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1507">
                                            <p:txEl>
                                              <p:pRg st="3" end="3"/>
                                            </p:txEl>
                                          </p:spTgt>
                                        </p:tgtEl>
                                        <p:attrNameLst>
                                          <p:attrName>style.visibility</p:attrName>
                                        </p:attrNameLst>
                                      </p:cBhvr>
                                      <p:to>
                                        <p:strVal val="visible"/>
                                      </p:to>
                                    </p:set>
                                    <p:animEffect transition="in" filter="fade">
                                      <p:cBhvr>
                                        <p:cTn id="22" dur="2000"/>
                                        <p:tgtEl>
                                          <p:spTgt spid="2150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p:bldP spid="21507" grpId="0" build="p"/>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685800" y="304800"/>
            <a:ext cx="7772400" cy="1143000"/>
          </a:xfrm>
        </p:spPr>
        <p:txBody>
          <a:bodyPr>
            <a:normAutofit/>
          </a:bodyPr>
          <a:lstStyle/>
          <a:p>
            <a:pPr eaLnBrk="1" hangingPunct="1"/>
            <a:r>
              <a:rPr lang="en-US" sz="4000" dirty="0">
                <a:solidFill>
                  <a:schemeClr val="tx1"/>
                </a:solidFill>
                <a:effectLst>
                  <a:outerShdw blurRad="38100" dist="38100" dir="2700000" algn="ctr" rotWithShape="0">
                    <a:schemeClr val="tx1"/>
                  </a:outerShdw>
                </a:effectLst>
                <a:latin typeface="Calibri" panose="020F0502020204030204" pitchFamily="34" charset="0"/>
                <a:cs typeface="Calibri" panose="020F0502020204030204" pitchFamily="34" charset="0"/>
              </a:rPr>
              <a:t>Version B Recap…</a:t>
            </a:r>
          </a:p>
        </p:txBody>
      </p:sp>
      <p:sp>
        <p:nvSpPr>
          <p:cNvPr id="21507" name="Rectangle 3"/>
          <p:cNvSpPr>
            <a:spLocks noGrp="1" noChangeArrowheads="1"/>
          </p:cNvSpPr>
          <p:nvPr>
            <p:ph type="body" idx="1"/>
          </p:nvPr>
        </p:nvSpPr>
        <p:spPr>
          <a:xfrm>
            <a:off x="304800" y="1371600"/>
            <a:ext cx="8382000" cy="5181600"/>
          </a:xfrm>
        </p:spPr>
        <p:txBody>
          <a:bodyPr>
            <a:normAutofit/>
          </a:bodyPr>
          <a:lstStyle/>
          <a:p>
            <a:pPr eaLnBrk="1" hangingPunct="1"/>
            <a:r>
              <a:rPr lang="en-US" sz="2800" dirty="0">
                <a:solidFill>
                  <a:schemeClr val="tx1"/>
                </a:solidFill>
                <a:effectLst>
                  <a:outerShdw blurRad="38100" dist="38100" dir="2700000" algn="ctr" rotWithShape="0">
                    <a:schemeClr val="tx1"/>
                  </a:outerShdw>
                </a:effectLst>
                <a:latin typeface="Calibri" panose="020F0502020204030204" pitchFamily="34" charset="0"/>
                <a:cs typeface="Calibri" panose="020F0502020204030204" pitchFamily="34" charset="0"/>
              </a:rPr>
              <a:t>Ms. Borduin (government) collected the candy (wealth) and redistributed them equally (socialism).  Thus, no student had more candy (wealth) than another (resulting in a classless society).</a:t>
            </a:r>
          </a:p>
        </p:txBody>
      </p:sp>
    </p:spTree>
    <p:extLst>
      <p:ext uri="{BB962C8B-B14F-4D97-AF65-F5344CB8AC3E}">
        <p14:creationId xmlns:p14="http://schemas.microsoft.com/office/powerpoint/2010/main" val="32342525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1506"/>
                                        </p:tgtEl>
                                        <p:attrNameLst>
                                          <p:attrName>style.visibility</p:attrName>
                                        </p:attrNameLst>
                                      </p:cBhvr>
                                      <p:to>
                                        <p:strVal val="visible"/>
                                      </p:to>
                                    </p:set>
                                    <p:animEffect transition="in" filter="fade">
                                      <p:cBhvr>
                                        <p:cTn id="7" dur="2000"/>
                                        <p:tgtEl>
                                          <p:spTgt spid="2150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507">
                                            <p:txEl>
                                              <p:pRg st="0" end="0"/>
                                            </p:txEl>
                                          </p:spTgt>
                                        </p:tgtEl>
                                        <p:attrNameLst>
                                          <p:attrName>style.visibility</p:attrName>
                                        </p:attrNameLst>
                                      </p:cBhvr>
                                      <p:to>
                                        <p:strVal val="visible"/>
                                      </p:to>
                                    </p:set>
                                    <p:animEffect transition="in" filter="fade">
                                      <p:cBhvr>
                                        <p:cTn id="12" dur="2000"/>
                                        <p:tgtEl>
                                          <p:spTgt spid="2150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p:bldP spid="21507"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Socialism? </a:t>
            </a:r>
          </a:p>
        </p:txBody>
      </p:sp>
      <p:sp>
        <p:nvSpPr>
          <p:cNvPr id="5" name="Content Placeholder 4"/>
          <p:cNvSpPr>
            <a:spLocks noGrp="1"/>
          </p:cNvSpPr>
          <p:nvPr>
            <p:ph idx="1"/>
          </p:nvPr>
        </p:nvSpPr>
        <p:spPr/>
        <p:txBody>
          <a:bodyPr/>
          <a:lstStyle/>
          <a:p>
            <a:r>
              <a:rPr lang="en-US" dirty="0"/>
              <a:t>Idea that government can be capitalist while also taking care of its people: </a:t>
            </a:r>
          </a:p>
          <a:p>
            <a:pPr lvl="1"/>
            <a:r>
              <a:rPr lang="en-US" dirty="0"/>
              <a:t>Government regulations (laws to regulate business) </a:t>
            </a:r>
          </a:p>
          <a:p>
            <a:pPr lvl="1"/>
            <a:r>
              <a:rPr lang="en-US" dirty="0"/>
              <a:t>Healthcare </a:t>
            </a:r>
          </a:p>
          <a:p>
            <a:pPr lvl="1"/>
            <a:r>
              <a:rPr lang="en-US" dirty="0"/>
              <a:t>Provide for the population </a:t>
            </a:r>
          </a:p>
        </p:txBody>
      </p:sp>
    </p:spTree>
    <p:extLst>
      <p:ext uri="{BB962C8B-B14F-4D97-AF65-F5344CB8AC3E}">
        <p14:creationId xmlns:p14="http://schemas.microsoft.com/office/powerpoint/2010/main" val="7039717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Class Work </a:t>
            </a:r>
          </a:p>
        </p:txBody>
      </p:sp>
      <p:sp>
        <p:nvSpPr>
          <p:cNvPr id="3" name="Content Placeholder 2"/>
          <p:cNvSpPr>
            <a:spLocks noGrp="1"/>
          </p:cNvSpPr>
          <p:nvPr>
            <p:ph idx="1"/>
          </p:nvPr>
        </p:nvSpPr>
        <p:spPr/>
        <p:txBody>
          <a:bodyPr/>
          <a:lstStyle/>
          <a:p>
            <a:r>
              <a:rPr lang="en-US" dirty="0"/>
              <a:t>Communism/Capitalism Worksheet</a:t>
            </a:r>
          </a:p>
        </p:txBody>
      </p:sp>
    </p:spTree>
    <p:extLst>
      <p:ext uri="{BB962C8B-B14F-4D97-AF65-F5344CB8AC3E}">
        <p14:creationId xmlns:p14="http://schemas.microsoft.com/office/powerpoint/2010/main" val="7717815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3"/>
          <p:cNvSpPr>
            <a:spLocks noGrp="1" noChangeArrowheads="1"/>
          </p:cNvSpPr>
          <p:nvPr>
            <p:ph type="body" idx="1"/>
          </p:nvPr>
        </p:nvSpPr>
        <p:spPr>
          <a:xfrm>
            <a:off x="0" y="0"/>
            <a:ext cx="9144000" cy="6858000"/>
          </a:xfrm>
        </p:spPr>
        <p:txBody>
          <a:bodyPr/>
          <a:lstStyle/>
          <a:p>
            <a:pPr eaLnBrk="1" hangingPunct="1">
              <a:buFontTx/>
              <a:buNone/>
            </a:pPr>
            <a:r>
              <a:rPr lang="en-US" b="1" i="1" dirty="0">
                <a:solidFill>
                  <a:schemeClr val="accent1"/>
                </a:solidFill>
              </a:rPr>
              <a:t>	“It is the highest impertinence and presumption… in kings and ministers, to pretend to watch over the economy of private people, and to restrain their expense... They are themselves always, and without any exception, the greatest spendthrifts in the society. Let them look well after their own expense, and they may safely trust private people with theirs. If their own extravagance does not ruin the state, that of their subjects never will.”</a:t>
            </a:r>
          </a:p>
          <a:p>
            <a:pPr lvl="1" eaLnBrk="1" hangingPunct="1"/>
            <a:r>
              <a:rPr lang="en-US" i="1" dirty="0"/>
              <a:t>The Wealth Of Nations</a:t>
            </a:r>
            <a:r>
              <a:rPr lang="en-US" dirty="0"/>
              <a:t>, Book II, Chapter III, p.346, </a:t>
            </a:r>
            <a:r>
              <a:rPr lang="en-US" dirty="0" err="1"/>
              <a:t>para</a:t>
            </a:r>
            <a:r>
              <a:rPr lang="en-US" dirty="0"/>
              <a:t>. 36. (Adam Smith)</a:t>
            </a:r>
          </a:p>
        </p:txBody>
      </p:sp>
    </p:spTree>
    <p:extLst>
      <p:ext uri="{BB962C8B-B14F-4D97-AF65-F5344CB8AC3E}">
        <p14:creationId xmlns:p14="http://schemas.microsoft.com/office/powerpoint/2010/main" val="31379075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4117622"/>
            <a:ext cx="6781800" cy="1600200"/>
          </a:xfrm>
        </p:spPr>
        <p:txBody>
          <a:bodyPr/>
          <a:lstStyle/>
          <a:p>
            <a:r>
              <a:rPr lang="en-US" dirty="0"/>
              <a:t>Capitalism </a:t>
            </a:r>
          </a:p>
        </p:txBody>
      </p:sp>
      <p:sp>
        <p:nvSpPr>
          <p:cNvPr id="5" name="Content Placeholder 4"/>
          <p:cNvSpPr>
            <a:spLocks noGrp="1"/>
          </p:cNvSpPr>
          <p:nvPr>
            <p:ph idx="1"/>
          </p:nvPr>
        </p:nvSpPr>
        <p:spPr>
          <a:xfrm>
            <a:off x="762000" y="685800"/>
            <a:ext cx="7543800" cy="4648200"/>
          </a:xfrm>
        </p:spPr>
        <p:txBody>
          <a:bodyPr/>
          <a:lstStyle/>
          <a:p>
            <a:r>
              <a:rPr lang="en-US" i="1" dirty="0"/>
              <a:t>“An </a:t>
            </a:r>
            <a:r>
              <a:rPr lang="en-US" b="1" i="1" dirty="0"/>
              <a:t>economic system</a:t>
            </a:r>
            <a:r>
              <a:rPr lang="en-US" i="1" dirty="0"/>
              <a:t> in which money is invested (capital)with the goal of making more money (profit).”</a:t>
            </a:r>
          </a:p>
          <a:p>
            <a:r>
              <a:rPr lang="en-US" i="1" dirty="0"/>
              <a:t>The Wealth of Nations</a:t>
            </a:r>
            <a:r>
              <a:rPr lang="en-US" dirty="0"/>
              <a:t>  - 1776 – Adam Smith</a:t>
            </a:r>
          </a:p>
          <a:p>
            <a:pPr lvl="1"/>
            <a:r>
              <a:rPr lang="en-US" dirty="0"/>
              <a:t>Free-market Capitalism</a:t>
            </a:r>
          </a:p>
          <a:p>
            <a:pPr lvl="1"/>
            <a:r>
              <a:rPr lang="en-US" dirty="0"/>
              <a:t>Restrictions on businesses stifle growth</a:t>
            </a:r>
          </a:p>
          <a:p>
            <a:pPr lvl="1"/>
            <a:r>
              <a:rPr lang="en-US" dirty="0"/>
              <a:t>An “invisible hand” would guide the economy</a:t>
            </a:r>
          </a:p>
          <a:p>
            <a:pPr lvl="2"/>
            <a:r>
              <a:rPr lang="en-US" sz="2800" b="1" dirty="0"/>
              <a:t>Laissez-faire</a:t>
            </a:r>
            <a:r>
              <a:rPr lang="en-US" dirty="0"/>
              <a:t> – gov’t should be hands-off</a:t>
            </a:r>
          </a:p>
          <a:p>
            <a:pPr marL="0" indent="0">
              <a:buNone/>
            </a:pPr>
            <a:endParaRPr lang="en-US" dirty="0"/>
          </a:p>
        </p:txBody>
      </p:sp>
      <p:pic>
        <p:nvPicPr>
          <p:cNvPr id="2051" name="Picture 3" descr="C:\Users\bnd15556\AppData\Local\Microsoft\Windows\Temporary Internet Files\Content.IE5\TPAXUNO5\MC900441315[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3733800"/>
            <a:ext cx="2164644" cy="216464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bnd15556\AppData\Local\Microsoft\Windows\Temporary Internet Files\Content.IE5\D108TJLA\MC900441325[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4114800"/>
            <a:ext cx="2743200"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43132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Communism </a:t>
            </a:r>
          </a:p>
        </p:txBody>
      </p:sp>
      <p:sp>
        <p:nvSpPr>
          <p:cNvPr id="3" name="Content Placeholder 2"/>
          <p:cNvSpPr>
            <a:spLocks noGrp="1"/>
          </p:cNvSpPr>
          <p:nvPr>
            <p:ph idx="1"/>
          </p:nvPr>
        </p:nvSpPr>
        <p:spPr>
          <a:xfrm>
            <a:off x="762000" y="685800"/>
            <a:ext cx="7543800" cy="4572000"/>
          </a:xfrm>
        </p:spPr>
        <p:txBody>
          <a:bodyPr>
            <a:normAutofit fontScale="92500" lnSpcReduction="10000"/>
          </a:bodyPr>
          <a:lstStyle/>
          <a:p>
            <a:r>
              <a:rPr lang="en-US" i="1" dirty="0"/>
              <a:t>“An </a:t>
            </a:r>
            <a:r>
              <a:rPr lang="en-US" b="1" i="1" dirty="0"/>
              <a:t>economic system</a:t>
            </a:r>
            <a:r>
              <a:rPr lang="en-US" i="1" dirty="0"/>
              <a:t> in which all means of production – land, factories, railroads, and businesses – are owned by the people (</a:t>
            </a:r>
            <a:r>
              <a:rPr lang="en-US" i="1" dirty="0">
                <a:sym typeface="Wingdings" pitchFamily="2" charset="2"/>
              </a:rPr>
              <a:t> Government) </a:t>
            </a:r>
            <a:r>
              <a:rPr lang="en-US" i="1" dirty="0"/>
              <a:t>, private property does not exist, and all goods and services are shared equally”</a:t>
            </a:r>
          </a:p>
          <a:p>
            <a:pPr marL="448056" indent="-384048">
              <a:buFont typeface="Wingdings 2"/>
              <a:buChar char=""/>
              <a:defRPr/>
            </a:pPr>
            <a:r>
              <a:rPr lang="en-US" dirty="0"/>
              <a:t>Karl Marx - </a:t>
            </a:r>
            <a:r>
              <a:rPr lang="en-US" i="1" dirty="0"/>
              <a:t>The Communist Manifesto </a:t>
            </a:r>
            <a:r>
              <a:rPr lang="en-US" dirty="0"/>
              <a:t>1848</a:t>
            </a:r>
          </a:p>
          <a:p>
            <a:pPr marL="768096" lvl="1" indent="-384048">
              <a:buFont typeface="Wingdings 2"/>
              <a:buChar char=""/>
              <a:defRPr/>
            </a:pPr>
            <a:r>
              <a:rPr lang="en-US" dirty="0"/>
              <a:t>Predicted that the workers would someday REVOLT against the wealthy</a:t>
            </a:r>
          </a:p>
          <a:p>
            <a:pPr marL="768096" lvl="1" indent="-384048">
              <a:buFont typeface="Wingdings 2"/>
              <a:buChar char=""/>
              <a:defRPr/>
            </a:pPr>
            <a:r>
              <a:rPr lang="en-US" dirty="0"/>
              <a:t>Believed capitalism would destroy itself</a:t>
            </a:r>
          </a:p>
          <a:p>
            <a:pPr marL="448056" indent="-384048">
              <a:buFont typeface="Wingdings 2"/>
              <a:buChar char=""/>
              <a:defRPr/>
            </a:pPr>
            <a:r>
              <a:rPr lang="en-US" dirty="0"/>
              <a:t>Developed into </a:t>
            </a:r>
            <a:r>
              <a:rPr lang="en-US" b="1" u="sng" dirty="0"/>
              <a:t>Marxism</a:t>
            </a:r>
          </a:p>
          <a:p>
            <a:pPr marL="768096" lvl="1" indent="-384048">
              <a:lnSpc>
                <a:spcPct val="90000"/>
              </a:lnSpc>
              <a:buFont typeface="Wingdings 2"/>
              <a:buChar char=""/>
              <a:defRPr/>
            </a:pPr>
            <a:r>
              <a:rPr lang="en-US" dirty="0"/>
              <a:t>Eventually a complete form of Socialism would arise</a:t>
            </a:r>
          </a:p>
          <a:p>
            <a:pPr marL="768096" lvl="1" indent="-384048">
              <a:lnSpc>
                <a:spcPct val="90000"/>
              </a:lnSpc>
              <a:buFont typeface="Wingdings 2"/>
              <a:buChar char=""/>
              <a:defRPr/>
            </a:pPr>
            <a:r>
              <a:rPr lang="en-US" dirty="0"/>
              <a:t>Total public ownership of means of production</a:t>
            </a:r>
          </a:p>
          <a:p>
            <a:pPr marL="768096" lvl="1" indent="-384048">
              <a:lnSpc>
                <a:spcPct val="90000"/>
              </a:lnSpc>
              <a:buFont typeface="Wingdings 2"/>
              <a:buChar char=""/>
              <a:defRPr/>
            </a:pPr>
            <a:r>
              <a:rPr lang="en-US" dirty="0"/>
              <a:t>No private Property</a:t>
            </a:r>
          </a:p>
          <a:p>
            <a:pPr marL="768096" lvl="1" indent="-384048">
              <a:lnSpc>
                <a:spcPct val="90000"/>
              </a:lnSpc>
              <a:buFont typeface="Wingdings 2"/>
              <a:buChar char=""/>
              <a:defRPr/>
            </a:pPr>
            <a:r>
              <a:rPr lang="en-US" dirty="0"/>
              <a:t>A classless society</a:t>
            </a:r>
          </a:p>
          <a:p>
            <a:pPr marL="448056" indent="-384048">
              <a:buFont typeface="Wingdings 2"/>
              <a:buChar char=""/>
              <a:defRPr/>
            </a:pPr>
            <a:endParaRPr lang="en-US" dirty="0"/>
          </a:p>
          <a:p>
            <a:endParaRPr lang="en-US" dirty="0"/>
          </a:p>
        </p:txBody>
      </p:sp>
      <p:pic>
        <p:nvPicPr>
          <p:cNvPr id="1026" name="Picture 2" descr="C:\Users\bnd15556\AppData\Local\Microsoft\Windows\Temporary Internet Files\Content.IE5\1OXPJ63G\MC900445023[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29400" y="3886200"/>
            <a:ext cx="2118360"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06758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6086" y="381000"/>
            <a:ext cx="81534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pic>
      <p:sp>
        <p:nvSpPr>
          <p:cNvPr id="5" name="Title 4"/>
          <p:cNvSpPr>
            <a:spLocks noGrp="1"/>
          </p:cNvSpPr>
          <p:nvPr>
            <p:ph type="title"/>
          </p:nvPr>
        </p:nvSpPr>
        <p:spPr>
          <a:xfrm>
            <a:off x="39914" y="4724400"/>
            <a:ext cx="9104086" cy="1600200"/>
          </a:xfrm>
        </p:spPr>
        <p:txBody>
          <a:bodyPr>
            <a:normAutofit fontScale="90000"/>
          </a:bodyPr>
          <a:lstStyle/>
          <a:p>
            <a:pPr>
              <a:defRPr/>
            </a:pPr>
            <a:r>
              <a:rPr lang="en-US" dirty="0"/>
              <a:t>Communism between 1979-1983 </a:t>
            </a:r>
          </a:p>
        </p:txBody>
      </p:sp>
    </p:spTree>
    <p:extLst>
      <p:ext uri="{BB962C8B-B14F-4D97-AF65-F5344CB8AC3E}">
        <p14:creationId xmlns:p14="http://schemas.microsoft.com/office/powerpoint/2010/main" val="26705396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52400" y="4343400"/>
            <a:ext cx="8686800" cy="1600200"/>
          </a:xfrm>
        </p:spPr>
        <p:txBody>
          <a:bodyPr>
            <a:normAutofit/>
          </a:bodyPr>
          <a:lstStyle/>
          <a:p>
            <a:pPr>
              <a:defRPr/>
            </a:pPr>
            <a:r>
              <a:rPr lang="en-US" dirty="0"/>
              <a:t>Communist countries 2017</a:t>
            </a:r>
          </a:p>
        </p:txBody>
      </p:sp>
      <p:sp>
        <p:nvSpPr>
          <p:cNvPr id="30724" name="Text Placeholder 8"/>
          <p:cNvSpPr>
            <a:spLocks noGrp="1"/>
          </p:cNvSpPr>
          <p:nvPr>
            <p:ph type="body" sz="half" idx="2"/>
          </p:nvPr>
        </p:nvSpPr>
        <p:spPr>
          <a:xfrm>
            <a:off x="1143000" y="5867400"/>
            <a:ext cx="7334250" cy="685800"/>
          </a:xfrm>
          <a:solidFill>
            <a:schemeClr val="accent1">
              <a:alpha val="14902"/>
            </a:schemeClr>
          </a:solidFill>
          <a:ln>
            <a:headEnd/>
            <a:tailEnd/>
          </a:ln>
        </p:spPr>
        <p:txBody>
          <a:bodyPr/>
          <a:lstStyle/>
          <a:p>
            <a:pPr>
              <a:spcBef>
                <a:spcPct val="0"/>
              </a:spcBef>
            </a:pPr>
            <a:r>
              <a:rPr lang="en-US" dirty="0"/>
              <a:t>China, Cuba, Cambodia, Laos, Vietnam, and North Korea</a:t>
            </a:r>
          </a:p>
        </p:txBody>
      </p:sp>
      <p:pic>
        <p:nvPicPr>
          <p:cNvPr id="1026" name="Picture 2" descr="Image result for communist countries 20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235078"/>
            <a:ext cx="12192000" cy="53816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34386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Activity </a:t>
            </a:r>
          </a:p>
        </p:txBody>
      </p:sp>
      <p:sp>
        <p:nvSpPr>
          <p:cNvPr id="3" name="Content Placeholder 2"/>
          <p:cNvSpPr>
            <a:spLocks noGrp="1"/>
          </p:cNvSpPr>
          <p:nvPr>
            <p:ph idx="1"/>
          </p:nvPr>
        </p:nvSpPr>
        <p:spPr/>
        <p:txBody>
          <a:bodyPr>
            <a:normAutofit/>
          </a:bodyPr>
          <a:lstStyle/>
          <a:p>
            <a:pPr marL="0" indent="0">
              <a:buNone/>
            </a:pPr>
            <a:r>
              <a:rPr lang="en-US" sz="2800" dirty="0"/>
              <a:t>Rock Paper Scissors </a:t>
            </a:r>
          </a:p>
        </p:txBody>
      </p:sp>
      <p:pic>
        <p:nvPicPr>
          <p:cNvPr id="4" name="Picture 7" descr="http://1.bp.blogspot.com/-Oqw3HgaijTM/TxcrYpgpdlI/AAAAAAAAAag/c9NcMHs--dM/s1600/rock-paper-scissors-1r0r6th.jpg">
            <a:extLst>
              <a:ext uri="{FF2B5EF4-FFF2-40B4-BE49-F238E27FC236}">
                <a16:creationId xmlns:a16="http://schemas.microsoft.com/office/drawing/2014/main" id="{C06D25FA-99FF-BA44-8227-9651BB7C58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52900" y="1524000"/>
            <a:ext cx="4449366" cy="3698298"/>
          </a:xfrm>
          <a:prstGeom prst="rect">
            <a:avLst/>
          </a:prstGeom>
          <a:noFill/>
          <a:ln w="57150">
            <a:solidFill>
              <a:srgbClr val="00FFFF"/>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51001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13B605D-2A40-D345-BFD7-A64C3EA82231}"/>
              </a:ext>
            </a:extLst>
          </p:cNvPr>
          <p:cNvSpPr>
            <a:spLocks noGrp="1"/>
          </p:cNvSpPr>
          <p:nvPr>
            <p:ph idx="1"/>
          </p:nvPr>
        </p:nvSpPr>
        <p:spPr>
          <a:xfrm>
            <a:off x="1054331" y="872836"/>
            <a:ext cx="7543800" cy="5316748"/>
          </a:xfrm>
        </p:spPr>
        <p:txBody>
          <a:bodyPr>
            <a:normAutofit/>
          </a:bodyPr>
          <a:lstStyle/>
          <a:p>
            <a:endParaRPr lang="en-US" sz="2800" dirty="0"/>
          </a:p>
          <a:p>
            <a:r>
              <a:rPr lang="en-US" sz="3200" dirty="0"/>
              <a:t>Two opponents face off at one time</a:t>
            </a:r>
          </a:p>
          <a:p>
            <a:r>
              <a:rPr lang="en-US" sz="3200" dirty="0"/>
              <a:t>Each will decide how much candy to bet (it needs to be the same amount for each person)</a:t>
            </a:r>
          </a:p>
          <a:p>
            <a:r>
              <a:rPr lang="en-US" sz="3200" dirty="0"/>
              <a:t>The winner keeps the candy</a:t>
            </a:r>
          </a:p>
          <a:p>
            <a:r>
              <a:rPr lang="en-US" sz="3200" dirty="0"/>
              <a:t>When you lose all of your candy, return to your seat</a:t>
            </a:r>
            <a:endParaRPr lang="en-US" sz="2800" dirty="0"/>
          </a:p>
          <a:p>
            <a:endParaRPr lang="en-US" dirty="0"/>
          </a:p>
        </p:txBody>
      </p:sp>
      <p:sp>
        <p:nvSpPr>
          <p:cNvPr id="4" name="Title 1">
            <a:extLst>
              <a:ext uri="{FF2B5EF4-FFF2-40B4-BE49-F238E27FC236}">
                <a16:creationId xmlns:a16="http://schemas.microsoft.com/office/drawing/2014/main" id="{B529D059-1FB7-1047-AF7C-234105CB4406}"/>
              </a:ext>
            </a:extLst>
          </p:cNvPr>
          <p:cNvSpPr>
            <a:spLocks noGrp="1"/>
          </p:cNvSpPr>
          <p:nvPr>
            <p:ph type="title"/>
          </p:nvPr>
        </p:nvSpPr>
        <p:spPr>
          <a:xfrm>
            <a:off x="1828800" y="838200"/>
            <a:ext cx="6781800" cy="1600200"/>
          </a:xfrm>
        </p:spPr>
        <p:txBody>
          <a:bodyPr>
            <a:normAutofit fontScale="90000"/>
          </a:bodyPr>
          <a:lstStyle/>
          <a:p>
            <a:r>
              <a:rPr lang="en-US" dirty="0">
                <a:solidFill>
                  <a:schemeClr val="tx1"/>
                </a:solidFill>
                <a:latin typeface="Algerian" panose="04020705040A02060702" pitchFamily="82" charset="0"/>
              </a:rPr>
              <a:t>Version A</a:t>
            </a:r>
            <a:br>
              <a:rPr lang="en-US" dirty="0">
                <a:solidFill>
                  <a:schemeClr val="tx1"/>
                </a:solidFill>
                <a:latin typeface="Algerian" panose="04020705040A02060702" pitchFamily="82" charset="0"/>
              </a:rPr>
            </a:br>
            <a:endParaRPr lang="en-US" dirty="0"/>
          </a:p>
        </p:txBody>
      </p:sp>
    </p:spTree>
    <p:extLst>
      <p:ext uri="{BB962C8B-B14F-4D97-AF65-F5344CB8AC3E}">
        <p14:creationId xmlns:p14="http://schemas.microsoft.com/office/powerpoint/2010/main" val="40820959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E3D6FE-B99B-1E43-8C39-33FDFB8D630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5E1BEF9-1910-E446-8263-8580A9605AEB}"/>
              </a:ext>
            </a:extLst>
          </p:cNvPr>
          <p:cNvSpPr>
            <a:spLocks noGrp="1"/>
          </p:cNvSpPr>
          <p:nvPr>
            <p:ph idx="1"/>
          </p:nvPr>
        </p:nvSpPr>
        <p:spPr/>
        <p:txBody>
          <a:bodyPr>
            <a:normAutofit/>
          </a:bodyPr>
          <a:lstStyle/>
          <a:p>
            <a:pPr marL="514350" indent="-514350">
              <a:buFont typeface="+mj-lt"/>
              <a:buAutoNum type="arabicPeriod"/>
            </a:pPr>
            <a:r>
              <a:rPr lang="en-US" sz="3200" dirty="0"/>
              <a:t>How did you feel at the start of the game?</a:t>
            </a:r>
          </a:p>
          <a:p>
            <a:pPr marL="514350" indent="-514350">
              <a:buFont typeface="+mj-lt"/>
              <a:buAutoNum type="arabicPeriod"/>
            </a:pPr>
            <a:r>
              <a:rPr lang="en-US" sz="3200" dirty="0"/>
              <a:t>How do you feel at the end of the game?</a:t>
            </a:r>
          </a:p>
          <a:p>
            <a:pPr marL="514350" indent="-514350">
              <a:buFont typeface="+mj-lt"/>
              <a:buAutoNum type="arabicPeriod"/>
            </a:pPr>
            <a:r>
              <a:rPr lang="en-US" sz="3200" dirty="0"/>
              <a:t>Do you think this game is fair?</a:t>
            </a:r>
          </a:p>
          <a:p>
            <a:pPr marL="514350" indent="-514350">
              <a:buFont typeface="+mj-lt"/>
              <a:buAutoNum type="arabicPeriod"/>
            </a:pPr>
            <a:r>
              <a:rPr lang="en-US" sz="3200" dirty="0"/>
              <a:t>What could Ms. Borduin do to make the game more fair?</a:t>
            </a:r>
          </a:p>
        </p:txBody>
      </p:sp>
    </p:spTree>
    <p:extLst>
      <p:ext uri="{BB962C8B-B14F-4D97-AF65-F5344CB8AC3E}">
        <p14:creationId xmlns:p14="http://schemas.microsoft.com/office/powerpoint/2010/main" val="19579816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47B0F17-7DD9-9544-8C41-61F9253EFD76}"/>
              </a:ext>
            </a:extLst>
          </p:cNvPr>
          <p:cNvSpPr>
            <a:spLocks noGrp="1"/>
          </p:cNvSpPr>
          <p:nvPr>
            <p:ph idx="1"/>
          </p:nvPr>
        </p:nvSpPr>
        <p:spPr/>
        <p:txBody>
          <a:bodyPr>
            <a:normAutofit/>
          </a:bodyPr>
          <a:lstStyle/>
          <a:p>
            <a:endParaRPr lang="en-US" sz="3200" dirty="0"/>
          </a:p>
          <a:p>
            <a:r>
              <a:rPr lang="en-US" sz="3200" dirty="0"/>
              <a:t>Two opponents face off at one time</a:t>
            </a:r>
          </a:p>
          <a:p>
            <a:r>
              <a:rPr lang="en-US" sz="3200" dirty="0"/>
              <a:t>Each player must bet the same amount </a:t>
            </a:r>
          </a:p>
          <a:p>
            <a:r>
              <a:rPr lang="en-US" sz="3200" dirty="0"/>
              <a:t>Regardless of who wins you keep your candy</a:t>
            </a:r>
          </a:p>
        </p:txBody>
      </p:sp>
      <p:sp>
        <p:nvSpPr>
          <p:cNvPr id="4" name="Title 1">
            <a:extLst>
              <a:ext uri="{FF2B5EF4-FFF2-40B4-BE49-F238E27FC236}">
                <a16:creationId xmlns:a16="http://schemas.microsoft.com/office/drawing/2014/main" id="{551ADCA6-8C71-D74F-87CF-854952B6DF89}"/>
              </a:ext>
            </a:extLst>
          </p:cNvPr>
          <p:cNvSpPr>
            <a:spLocks noGrp="1"/>
          </p:cNvSpPr>
          <p:nvPr>
            <p:ph type="title"/>
          </p:nvPr>
        </p:nvSpPr>
        <p:spPr>
          <a:xfrm>
            <a:off x="1524000" y="685800"/>
            <a:ext cx="6781800" cy="1600200"/>
          </a:xfrm>
        </p:spPr>
        <p:txBody>
          <a:bodyPr>
            <a:normAutofit fontScale="90000"/>
          </a:bodyPr>
          <a:lstStyle/>
          <a:p>
            <a:r>
              <a:rPr lang="en-US" dirty="0">
                <a:solidFill>
                  <a:schemeClr val="tx1"/>
                </a:solidFill>
                <a:latin typeface="Algerian" panose="04020705040A02060702" pitchFamily="82" charset="0"/>
              </a:rPr>
              <a:t>Version B</a:t>
            </a:r>
            <a:br>
              <a:rPr lang="en-US" dirty="0">
                <a:solidFill>
                  <a:schemeClr val="tx1"/>
                </a:solidFill>
                <a:latin typeface="Algerian" panose="04020705040A02060702" pitchFamily="82" charset="0"/>
              </a:rPr>
            </a:br>
            <a:endParaRPr lang="en-US" dirty="0"/>
          </a:p>
        </p:txBody>
      </p:sp>
    </p:spTree>
    <p:extLst>
      <p:ext uri="{BB962C8B-B14F-4D97-AF65-F5344CB8AC3E}">
        <p14:creationId xmlns:p14="http://schemas.microsoft.com/office/powerpoint/2010/main" val="10527593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498008-CBE4-6D41-95FC-54A91C42978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24039B4-77D1-9341-8436-AEA98EAD9439}"/>
              </a:ext>
            </a:extLst>
          </p:cNvPr>
          <p:cNvSpPr>
            <a:spLocks noGrp="1"/>
          </p:cNvSpPr>
          <p:nvPr>
            <p:ph idx="1"/>
          </p:nvPr>
        </p:nvSpPr>
        <p:spPr/>
        <p:txBody>
          <a:bodyPr>
            <a:normAutofit/>
          </a:bodyPr>
          <a:lstStyle/>
          <a:p>
            <a:r>
              <a:rPr lang="en-US" sz="3200" dirty="0"/>
              <a:t>Those that were wealthy in the previous version, how do you feel about this version?</a:t>
            </a:r>
          </a:p>
          <a:p>
            <a:r>
              <a:rPr lang="en-US" sz="3200" dirty="0"/>
              <a:t>Those that went bankrupt in the previous version, how do you feel about this version?</a:t>
            </a:r>
          </a:p>
        </p:txBody>
      </p:sp>
    </p:spTree>
    <p:extLst>
      <p:ext uri="{BB962C8B-B14F-4D97-AF65-F5344CB8AC3E}">
        <p14:creationId xmlns:p14="http://schemas.microsoft.com/office/powerpoint/2010/main" val="7840925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7772400" cy="1600200"/>
          </a:xfrm>
        </p:spPr>
        <p:txBody>
          <a:bodyPr>
            <a:normAutofit/>
          </a:bodyPr>
          <a:lstStyle/>
          <a:p>
            <a:pPr fontAlgn="auto">
              <a:spcAft>
                <a:spcPts val="0"/>
              </a:spcAft>
              <a:defRPr/>
            </a:pPr>
            <a:r>
              <a:rPr lang="en-US" dirty="0">
                <a:solidFill>
                  <a:schemeClr val="accent1"/>
                </a:solidFill>
              </a:rPr>
              <a:t>Effects of Industrialization</a:t>
            </a:r>
          </a:p>
        </p:txBody>
      </p:sp>
      <p:sp>
        <p:nvSpPr>
          <p:cNvPr id="23555" name="Content Placeholder 2"/>
          <p:cNvSpPr>
            <a:spLocks noGrp="1"/>
          </p:cNvSpPr>
          <p:nvPr>
            <p:ph idx="1"/>
          </p:nvPr>
        </p:nvSpPr>
        <p:spPr>
          <a:xfrm>
            <a:off x="533400" y="457200"/>
            <a:ext cx="8229600" cy="4572000"/>
          </a:xfrm>
        </p:spPr>
        <p:txBody>
          <a:bodyPr/>
          <a:lstStyle/>
          <a:p>
            <a:r>
              <a:rPr lang="en-US" dirty="0"/>
              <a:t>Shifted world balance of power. How?</a:t>
            </a:r>
          </a:p>
          <a:p>
            <a:r>
              <a:rPr lang="en-US" dirty="0"/>
              <a:t>Increased competition in industrialized nations and poverty in less developed nations.</a:t>
            </a:r>
          </a:p>
          <a:p>
            <a:r>
              <a:rPr lang="en-US" dirty="0"/>
              <a:t>Industrialized countries viewed poor countries as markets for their manufactured products</a:t>
            </a:r>
          </a:p>
          <a:p>
            <a:r>
              <a:rPr lang="en-US" b="1" dirty="0"/>
              <a:t>Industrialization gave Europe tremendous economic power. </a:t>
            </a:r>
            <a:r>
              <a:rPr lang="en-US" dirty="0"/>
              <a:t>How?</a:t>
            </a:r>
          </a:p>
        </p:txBody>
      </p:sp>
    </p:spTree>
    <p:extLst>
      <p:ext uri="{BB962C8B-B14F-4D97-AF65-F5344CB8AC3E}">
        <p14:creationId xmlns:p14="http://schemas.microsoft.com/office/powerpoint/2010/main" val="1785595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7700" y="-457200"/>
            <a:ext cx="7543800" cy="1600200"/>
          </a:xfrm>
        </p:spPr>
        <p:txBody>
          <a:bodyPr>
            <a:normAutofit/>
          </a:bodyPr>
          <a:lstStyle/>
          <a:p>
            <a:r>
              <a:rPr lang="en-US" dirty="0"/>
              <a:t>Capitalism v. Communism</a:t>
            </a:r>
          </a:p>
        </p:txBody>
      </p:sp>
      <p:sp>
        <p:nvSpPr>
          <p:cNvPr id="3" name="Content Placeholder 2"/>
          <p:cNvSpPr>
            <a:spLocks noGrp="1"/>
          </p:cNvSpPr>
          <p:nvPr>
            <p:ph sz="half" idx="1"/>
          </p:nvPr>
        </p:nvSpPr>
        <p:spPr/>
        <p:txBody>
          <a:bodyPr>
            <a:normAutofit/>
          </a:bodyPr>
          <a:lstStyle/>
          <a:p>
            <a:r>
              <a:rPr lang="en-US" b="1" u="sng" dirty="0"/>
              <a:t>Capitalism</a:t>
            </a:r>
          </a:p>
          <a:p>
            <a:pPr lvl="1"/>
            <a:r>
              <a:rPr lang="en-US" dirty="0"/>
              <a:t>Private sector</a:t>
            </a:r>
          </a:p>
          <a:p>
            <a:pPr lvl="1"/>
            <a:r>
              <a:rPr lang="en-US" dirty="0"/>
              <a:t>No control “laissez faire” </a:t>
            </a:r>
          </a:p>
          <a:p>
            <a:pPr lvl="1"/>
            <a:r>
              <a:rPr lang="en-US" dirty="0"/>
              <a:t>Adam Smith/</a:t>
            </a:r>
            <a:r>
              <a:rPr lang="en-US" i="1" dirty="0"/>
              <a:t>Wealth of Nations</a:t>
            </a:r>
          </a:p>
          <a:p>
            <a:pPr lvl="1"/>
            <a:r>
              <a:rPr lang="en-US" dirty="0"/>
              <a:t>Make money! </a:t>
            </a:r>
          </a:p>
        </p:txBody>
      </p:sp>
      <p:sp>
        <p:nvSpPr>
          <p:cNvPr id="4" name="Content Placeholder 3"/>
          <p:cNvSpPr>
            <a:spLocks noGrp="1"/>
          </p:cNvSpPr>
          <p:nvPr>
            <p:ph sz="half" idx="2"/>
          </p:nvPr>
        </p:nvSpPr>
        <p:spPr/>
        <p:txBody>
          <a:bodyPr>
            <a:normAutofit/>
          </a:bodyPr>
          <a:lstStyle/>
          <a:p>
            <a:r>
              <a:rPr lang="en-US" b="1" u="sng" dirty="0"/>
              <a:t>Communism </a:t>
            </a:r>
          </a:p>
          <a:p>
            <a:pPr lvl="1"/>
            <a:r>
              <a:rPr lang="en-US" dirty="0"/>
              <a:t>Public Sector</a:t>
            </a:r>
          </a:p>
          <a:p>
            <a:pPr lvl="1"/>
            <a:r>
              <a:rPr lang="en-US" dirty="0"/>
              <a:t>Government has complete control of business</a:t>
            </a:r>
          </a:p>
          <a:p>
            <a:pPr lvl="1"/>
            <a:r>
              <a:rPr lang="en-US" dirty="0"/>
              <a:t>Karl Marx/Communist Manifesto</a:t>
            </a:r>
          </a:p>
          <a:p>
            <a:pPr lvl="1"/>
            <a:r>
              <a:rPr lang="en-US" dirty="0"/>
              <a:t>Provide for the people</a:t>
            </a:r>
          </a:p>
        </p:txBody>
      </p:sp>
      <p:pic>
        <p:nvPicPr>
          <p:cNvPr id="2050" name="Picture 2" descr="Image result for adam smith v karl mar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7735" y="4134779"/>
            <a:ext cx="4444181" cy="26179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9671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4">
                                            <p:txEl>
                                              <p:pRg st="0" end="0"/>
                                            </p:txEl>
                                          </p:spTgt>
                                        </p:tgtEl>
                                        <p:attrNameLst>
                                          <p:attrName>style.visibility</p:attrName>
                                        </p:attrNameLst>
                                      </p:cBhvr>
                                      <p:to>
                                        <p:strVal val="visible"/>
                                      </p:to>
                                    </p:set>
                                    <p:animEffect transition="in" filter="fade">
                                      <p:cBhvr>
                                        <p:cTn id="29" dur="1000"/>
                                        <p:tgtEl>
                                          <p:spTgt spid="4">
                                            <p:txEl>
                                              <p:pRg st="0" end="0"/>
                                            </p:txEl>
                                          </p:spTgt>
                                        </p:tgtEl>
                                      </p:cBhvr>
                                    </p:animEffect>
                                    <p:anim calcmode="lin" valueType="num">
                                      <p:cBhvr>
                                        <p:cTn id="30"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
                                            <p:txEl>
                                              <p:pRg st="0" end="0"/>
                                            </p:txEl>
                                          </p:spTgt>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4">
                                            <p:txEl>
                                              <p:pRg st="1" end="1"/>
                                            </p:txEl>
                                          </p:spTgt>
                                        </p:tgtEl>
                                        <p:attrNameLst>
                                          <p:attrName>style.visibility</p:attrName>
                                        </p:attrNameLst>
                                      </p:cBhvr>
                                      <p:to>
                                        <p:strVal val="visible"/>
                                      </p:to>
                                    </p:set>
                                    <p:animEffect transition="in" filter="fade">
                                      <p:cBhvr>
                                        <p:cTn id="34" dur="1000"/>
                                        <p:tgtEl>
                                          <p:spTgt spid="4">
                                            <p:txEl>
                                              <p:pRg st="1" end="1"/>
                                            </p:txEl>
                                          </p:spTgt>
                                        </p:tgtEl>
                                      </p:cBhvr>
                                    </p:animEffect>
                                    <p:anim calcmode="lin" valueType="num">
                                      <p:cBhvr>
                                        <p:cTn id="3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4">
                                            <p:txEl>
                                              <p:pRg st="1" end="1"/>
                                            </p:txEl>
                                          </p:spTgt>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
                                            <p:txEl>
                                              <p:pRg st="2" end="2"/>
                                            </p:txEl>
                                          </p:spTgt>
                                        </p:tgtEl>
                                        <p:attrNameLst>
                                          <p:attrName>style.visibility</p:attrName>
                                        </p:attrNameLst>
                                      </p:cBhvr>
                                      <p:to>
                                        <p:strVal val="visible"/>
                                      </p:to>
                                    </p:set>
                                    <p:animEffect transition="in" filter="fade">
                                      <p:cBhvr>
                                        <p:cTn id="39" dur="1000"/>
                                        <p:tgtEl>
                                          <p:spTgt spid="4">
                                            <p:txEl>
                                              <p:pRg st="2" end="2"/>
                                            </p:txEl>
                                          </p:spTgt>
                                        </p:tgtEl>
                                      </p:cBhvr>
                                    </p:animEffect>
                                    <p:anim calcmode="lin" valueType="num">
                                      <p:cBhvr>
                                        <p:cTn id="40"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
                                            <p:txEl>
                                              <p:pRg st="2" end="2"/>
                                            </p:txEl>
                                          </p:spTgt>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
                                            <p:txEl>
                                              <p:pRg st="3" end="3"/>
                                            </p:txEl>
                                          </p:spTgt>
                                        </p:tgtEl>
                                        <p:attrNameLst>
                                          <p:attrName>style.visibility</p:attrName>
                                        </p:attrNameLst>
                                      </p:cBhvr>
                                      <p:to>
                                        <p:strVal val="visible"/>
                                      </p:to>
                                    </p:set>
                                    <p:animEffect transition="in" filter="fade">
                                      <p:cBhvr>
                                        <p:cTn id="44" dur="1000"/>
                                        <p:tgtEl>
                                          <p:spTgt spid="4">
                                            <p:txEl>
                                              <p:pRg st="3" end="3"/>
                                            </p:txEl>
                                          </p:spTgt>
                                        </p:tgtEl>
                                      </p:cBhvr>
                                    </p:animEffect>
                                    <p:anim calcmode="lin" valueType="num">
                                      <p:cBhvr>
                                        <p:cTn id="45"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46" dur="1000" fill="hold"/>
                                        <p:tgtEl>
                                          <p:spTgt spid="4">
                                            <p:txEl>
                                              <p:pRg st="3" end="3"/>
                                            </p:txEl>
                                          </p:spTgt>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4">
                                            <p:txEl>
                                              <p:pRg st="4" end="4"/>
                                            </p:txEl>
                                          </p:spTgt>
                                        </p:tgtEl>
                                        <p:attrNameLst>
                                          <p:attrName>style.visibility</p:attrName>
                                        </p:attrNameLst>
                                      </p:cBhvr>
                                      <p:to>
                                        <p:strVal val="visible"/>
                                      </p:to>
                                    </p:set>
                                    <p:animEffect transition="in" filter="fade">
                                      <p:cBhvr>
                                        <p:cTn id="49" dur="1000"/>
                                        <p:tgtEl>
                                          <p:spTgt spid="4">
                                            <p:txEl>
                                              <p:pRg st="4" end="4"/>
                                            </p:txEl>
                                          </p:spTgt>
                                        </p:tgtEl>
                                      </p:cBhvr>
                                    </p:animEffect>
                                    <p:anim calcmode="lin" valueType="num">
                                      <p:cBhvr>
                                        <p:cTn id="50"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51"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DD7F42-599A-F040-AD43-EEFBCCE1E44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F9967CF-879C-AA41-A7F1-E8AE035F2EBE}"/>
              </a:ext>
            </a:extLst>
          </p:cNvPr>
          <p:cNvSpPr>
            <a:spLocks noGrp="1"/>
          </p:cNvSpPr>
          <p:nvPr>
            <p:ph idx="1"/>
          </p:nvPr>
        </p:nvSpPr>
        <p:spPr/>
        <p:txBody>
          <a:bodyPr/>
          <a:lstStyle/>
          <a:p>
            <a:r>
              <a:rPr lang="en-US" dirty="0"/>
              <a:t>What type of government is version A?</a:t>
            </a:r>
          </a:p>
          <a:p>
            <a:r>
              <a:rPr lang="en-US" dirty="0"/>
              <a:t>What type of government is version B?</a:t>
            </a:r>
          </a:p>
        </p:txBody>
      </p:sp>
    </p:spTree>
    <p:extLst>
      <p:ext uri="{BB962C8B-B14F-4D97-AF65-F5344CB8AC3E}">
        <p14:creationId xmlns:p14="http://schemas.microsoft.com/office/powerpoint/2010/main" val="130823778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Newsprint</Template>
  <TotalTime>6785</TotalTime>
  <Words>673</Words>
  <Application>Microsoft Macintosh PowerPoint</Application>
  <PresentationFormat>On-screen Show (4:3)</PresentationFormat>
  <Paragraphs>81</Paragraphs>
  <Slides>18</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18</vt:i4>
      </vt:variant>
    </vt:vector>
  </HeadingPairs>
  <TitlesOfParts>
    <vt:vector size="28" baseType="lpstr">
      <vt:lpstr>Algerian</vt:lpstr>
      <vt:lpstr>Arial</vt:lpstr>
      <vt:lpstr>Berlin Sans FB Demi</vt:lpstr>
      <vt:lpstr>Calibri</vt:lpstr>
      <vt:lpstr>Impact</vt:lpstr>
      <vt:lpstr>Times New Roman</vt:lpstr>
      <vt:lpstr>Tw Cen MT Condensed Extra Bold</vt:lpstr>
      <vt:lpstr>Wingdings</vt:lpstr>
      <vt:lpstr>Wingdings 2</vt:lpstr>
      <vt:lpstr>NewsPrint</vt:lpstr>
      <vt:lpstr>First Ten</vt:lpstr>
      <vt:lpstr>Activity </vt:lpstr>
      <vt:lpstr>Version A </vt:lpstr>
      <vt:lpstr>PowerPoint Presentation</vt:lpstr>
      <vt:lpstr>Version B </vt:lpstr>
      <vt:lpstr>PowerPoint Presentation</vt:lpstr>
      <vt:lpstr>Effects of Industrialization</vt:lpstr>
      <vt:lpstr>Capitalism v. Communism</vt:lpstr>
      <vt:lpstr>PowerPoint Presentation</vt:lpstr>
      <vt:lpstr>Version A Recap...</vt:lpstr>
      <vt:lpstr>Version B Recap…</vt:lpstr>
      <vt:lpstr>What is Socialism? </vt:lpstr>
      <vt:lpstr>Class Work </vt:lpstr>
      <vt:lpstr>PowerPoint Presentation</vt:lpstr>
      <vt:lpstr>Capitalism </vt:lpstr>
      <vt:lpstr>Communism </vt:lpstr>
      <vt:lpstr>Communism between 1979-1983 </vt:lpstr>
      <vt:lpstr>Communist countries 2017</vt:lpstr>
    </vt:vector>
  </TitlesOfParts>
  <Company>Cobb County School District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Six</dc:title>
  <dc:creator>Natasha Beemon</dc:creator>
  <cp:lastModifiedBy>Jade Borduin</cp:lastModifiedBy>
  <cp:revision>123</cp:revision>
  <cp:lastPrinted>2017-04-17T15:36:05Z</cp:lastPrinted>
  <dcterms:created xsi:type="dcterms:W3CDTF">2013-11-04T11:59:05Z</dcterms:created>
  <dcterms:modified xsi:type="dcterms:W3CDTF">2018-11-05T12:35:59Z</dcterms:modified>
</cp:coreProperties>
</file>