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3" r:id="rId3"/>
    <p:sldId id="265" r:id="rId4"/>
    <p:sldId id="257" r:id="rId5"/>
    <p:sldId id="262" r:id="rId6"/>
    <p:sldId id="277" r:id="rId7"/>
    <p:sldId id="278" r:id="rId8"/>
    <p:sldId id="279" r:id="rId9"/>
    <p:sldId id="276" r:id="rId10"/>
    <p:sldId id="264" r:id="rId11"/>
    <p:sldId id="261" r:id="rId12"/>
    <p:sldId id="25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4660"/>
  </p:normalViewPr>
  <p:slideViewPr>
    <p:cSldViewPr snapToGrid="0">
      <p:cViewPr varScale="1">
        <p:scale>
          <a:sx n="47" d="100"/>
          <a:sy n="47" d="100"/>
        </p:scale>
        <p:origin x="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C7B83-CB88-2246-9B67-814D504DE6FB}"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79C91-29D1-6544-9C61-6CD0C162A38D}" type="slidenum">
              <a:rPr lang="en-US" smtClean="0"/>
              <a:t>‹#›</a:t>
            </a:fld>
            <a:endParaRPr lang="en-US"/>
          </a:p>
        </p:txBody>
      </p:sp>
    </p:spTree>
    <p:extLst>
      <p:ext uri="{BB962C8B-B14F-4D97-AF65-F5344CB8AC3E}">
        <p14:creationId xmlns:p14="http://schemas.microsoft.com/office/powerpoint/2010/main" val="390943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70B9B8-064E-C04D-BCA9-D5F5087903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124317D-B723-D54A-9831-4766014B6980}"/>
              </a:ext>
            </a:extLst>
          </p:cNvPr>
          <p:cNvSpPr>
            <a:spLocks noGrp="1"/>
          </p:cNvSpPr>
          <p:nvPr>
            <p:ph type="body" idx="1"/>
          </p:nvPr>
        </p:nvSpPr>
        <p:spPr>
          <a:noFill/>
        </p:spPr>
        <p:txBody>
          <a:bodyPr/>
          <a:lstStyle/>
          <a:p>
            <a:pPr eaLnBrk="1" hangingPunct="1"/>
            <a:endParaRPr lang="en-US" altLang="en-US"/>
          </a:p>
        </p:txBody>
      </p:sp>
      <p:sp>
        <p:nvSpPr>
          <p:cNvPr id="23556" name="Slide Number Placeholder 3">
            <a:extLst>
              <a:ext uri="{FF2B5EF4-FFF2-40B4-BE49-F238E27FC236}">
                <a16:creationId xmlns:a16="http://schemas.microsoft.com/office/drawing/2014/main" id="{07C856FC-6B77-8A4A-865E-A41BB12A8975}"/>
              </a:ext>
            </a:extLst>
          </p:cNvPr>
          <p:cNvSpPr>
            <a:spLocks noGrp="1"/>
          </p:cNvSpPr>
          <p:nvPr>
            <p:ph type="sldNum" sz="quarter" idx="5"/>
          </p:nvPr>
        </p:nvSpPr>
        <p:spPr>
          <a:noFill/>
        </p:spPr>
        <p:txBody>
          <a:bodyPr/>
          <a:lstStyle>
            <a:lvl1pPr defTabSz="874713" eaLnBrk="0" hangingPunct="0">
              <a:defRPr>
                <a:solidFill>
                  <a:schemeClr val="tx1"/>
                </a:solidFill>
                <a:latin typeface="Arial" panose="020B0604020202020204" pitchFamily="34" charset="0"/>
              </a:defRPr>
            </a:lvl1pPr>
            <a:lvl2pPr marL="742950" indent="-285750" defTabSz="874713" eaLnBrk="0" hangingPunct="0">
              <a:defRPr>
                <a:solidFill>
                  <a:schemeClr val="tx1"/>
                </a:solidFill>
                <a:latin typeface="Arial" panose="020B0604020202020204" pitchFamily="34" charset="0"/>
              </a:defRPr>
            </a:lvl2pPr>
            <a:lvl3pPr marL="1143000" indent="-228600" defTabSz="874713" eaLnBrk="0" hangingPunct="0">
              <a:defRPr>
                <a:solidFill>
                  <a:schemeClr val="tx1"/>
                </a:solidFill>
                <a:latin typeface="Arial" panose="020B0604020202020204" pitchFamily="34" charset="0"/>
              </a:defRPr>
            </a:lvl3pPr>
            <a:lvl4pPr marL="1600200" indent="-228600" defTabSz="874713" eaLnBrk="0" hangingPunct="0">
              <a:defRPr>
                <a:solidFill>
                  <a:schemeClr val="tx1"/>
                </a:solidFill>
                <a:latin typeface="Arial" panose="020B0604020202020204" pitchFamily="34" charset="0"/>
              </a:defRPr>
            </a:lvl4pPr>
            <a:lvl5pPr marL="2057400" indent="-228600" defTabSz="874713" eaLnBrk="0" hangingPunct="0">
              <a:defRPr>
                <a:solidFill>
                  <a:schemeClr val="tx1"/>
                </a:solidFill>
                <a:latin typeface="Arial" panose="020B0604020202020204" pitchFamily="34" charset="0"/>
              </a:defRPr>
            </a:lvl5pPr>
            <a:lvl6pPr marL="2514600" indent="-228600" defTabSz="874713" eaLnBrk="0" fontAlgn="base" hangingPunct="0">
              <a:spcBef>
                <a:spcPct val="0"/>
              </a:spcBef>
              <a:spcAft>
                <a:spcPct val="0"/>
              </a:spcAft>
              <a:defRPr>
                <a:solidFill>
                  <a:schemeClr val="tx1"/>
                </a:solidFill>
                <a:latin typeface="Arial" panose="020B0604020202020204" pitchFamily="34" charset="0"/>
              </a:defRPr>
            </a:lvl6pPr>
            <a:lvl7pPr marL="2971800" indent="-228600" defTabSz="874713" eaLnBrk="0" fontAlgn="base" hangingPunct="0">
              <a:spcBef>
                <a:spcPct val="0"/>
              </a:spcBef>
              <a:spcAft>
                <a:spcPct val="0"/>
              </a:spcAft>
              <a:defRPr>
                <a:solidFill>
                  <a:schemeClr val="tx1"/>
                </a:solidFill>
                <a:latin typeface="Arial" panose="020B0604020202020204" pitchFamily="34" charset="0"/>
              </a:defRPr>
            </a:lvl7pPr>
            <a:lvl8pPr marL="3429000" indent="-228600" defTabSz="874713" eaLnBrk="0" fontAlgn="base" hangingPunct="0">
              <a:spcBef>
                <a:spcPct val="0"/>
              </a:spcBef>
              <a:spcAft>
                <a:spcPct val="0"/>
              </a:spcAft>
              <a:defRPr>
                <a:solidFill>
                  <a:schemeClr val="tx1"/>
                </a:solidFill>
                <a:latin typeface="Arial" panose="020B0604020202020204" pitchFamily="34" charset="0"/>
              </a:defRPr>
            </a:lvl8pPr>
            <a:lvl9pPr marL="3886200" indent="-228600" defTabSz="8747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A89868-330D-D946-B0F3-23E5D938F1A6}" type="slidenum">
              <a:rPr lang="en-US" altLang="en-US"/>
              <a:pPr eaLnBrk="1" hangingPunct="1"/>
              <a:t>3</a:t>
            </a:fld>
            <a:endParaRPr lang="en-US" altLang="en-US"/>
          </a:p>
        </p:txBody>
      </p:sp>
    </p:spTree>
    <p:extLst>
      <p:ext uri="{BB962C8B-B14F-4D97-AF65-F5344CB8AC3E}">
        <p14:creationId xmlns:p14="http://schemas.microsoft.com/office/powerpoint/2010/main" val="3127348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1/24/2019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ABFB07-FD50-A540-8857-10C164763F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C5E9ED-2415-1F42-93A4-FD4DF1D297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646422-F466-304C-91BD-4AE25ABE98D9}"/>
              </a:ext>
            </a:extLst>
          </p:cNvPr>
          <p:cNvSpPr>
            <a:spLocks noGrp="1" noChangeArrowheads="1"/>
          </p:cNvSpPr>
          <p:nvPr>
            <p:ph type="sldNum" sz="quarter" idx="12"/>
          </p:nvPr>
        </p:nvSpPr>
        <p:spPr>
          <a:ln/>
        </p:spPr>
        <p:txBody>
          <a:bodyPr/>
          <a:lstStyle>
            <a:lvl1pPr>
              <a:defRPr/>
            </a:lvl1pPr>
          </a:lstStyle>
          <a:p>
            <a:fld id="{612AE7C7-925C-A04F-925A-BE4AAAB8B14C}" type="slidenum">
              <a:rPr lang="en-US" altLang="en-US"/>
              <a:pPr/>
              <a:t>‹#›</a:t>
            </a:fld>
            <a:endParaRPr lang="en-US" altLang="en-US"/>
          </a:p>
        </p:txBody>
      </p:sp>
    </p:spTree>
    <p:extLst>
      <p:ext uri="{BB962C8B-B14F-4D97-AF65-F5344CB8AC3E}">
        <p14:creationId xmlns:p14="http://schemas.microsoft.com/office/powerpoint/2010/main" val="364237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1/24/2019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lvt3wU-G32M?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eCp530h1b0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hyperlink" Target="https://docs.google.com/file/d/0B_LeBqE6KPRRdHB4el9kMUdTNGlFeUwyTFFIbERYQQ/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Q-9xBXfdi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419706">
            <a:off x="363839" y="1619550"/>
            <a:ext cx="3771394" cy="5028525"/>
          </a:xfrm>
          <a:prstGeom prst="rect">
            <a:avLst/>
          </a:prstGeom>
        </p:spPr>
      </p:pic>
      <p:sp>
        <p:nvSpPr>
          <p:cNvPr id="2" name="Title 1"/>
          <p:cNvSpPr>
            <a:spLocks noGrp="1"/>
          </p:cNvSpPr>
          <p:nvPr>
            <p:ph type="ctrTitle"/>
          </p:nvPr>
        </p:nvSpPr>
        <p:spPr>
          <a:xfrm rot="21420000">
            <a:off x="1371968" y="230405"/>
            <a:ext cx="9755187" cy="2766528"/>
          </a:xfrm>
        </p:spPr>
        <p:txBody>
          <a:bodyPr/>
          <a:lstStyle/>
          <a:p>
            <a:r>
              <a:rPr lang="en-US" dirty="0"/>
              <a:t>Cold Case: Julius Caesar</a:t>
            </a:r>
          </a:p>
        </p:txBody>
      </p:sp>
    </p:spTree>
    <p:extLst>
      <p:ext uri="{BB962C8B-B14F-4D97-AF65-F5344CB8AC3E}">
        <p14:creationId xmlns:p14="http://schemas.microsoft.com/office/powerpoint/2010/main" val="149644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61D5-CB36-134B-8CD5-6ADF356124B7}"/>
              </a:ext>
            </a:extLst>
          </p:cNvPr>
          <p:cNvSpPr>
            <a:spLocks noGrp="1"/>
          </p:cNvSpPr>
          <p:nvPr>
            <p:ph type="title"/>
          </p:nvPr>
        </p:nvSpPr>
        <p:spPr/>
        <p:txBody>
          <a:bodyPr/>
          <a:lstStyle/>
          <a:p>
            <a:r>
              <a:rPr lang="en-US" dirty="0"/>
              <a:t>Groupings</a:t>
            </a:r>
          </a:p>
        </p:txBody>
      </p:sp>
      <p:graphicFrame>
        <p:nvGraphicFramePr>
          <p:cNvPr id="4" name="Content Placeholder 3">
            <a:extLst>
              <a:ext uri="{FF2B5EF4-FFF2-40B4-BE49-F238E27FC236}">
                <a16:creationId xmlns:a16="http://schemas.microsoft.com/office/drawing/2014/main" id="{8FBE8C7F-9A9F-5B46-A8A7-1CAFBB3AD8D9}"/>
              </a:ext>
            </a:extLst>
          </p:cNvPr>
          <p:cNvGraphicFramePr>
            <a:graphicFrameLocks noGrp="1"/>
          </p:cNvGraphicFramePr>
          <p:nvPr>
            <p:ph sz="quarter" idx="13"/>
            <p:extLst>
              <p:ext uri="{D42A27DB-BD31-4B8C-83A1-F6EECF244321}">
                <p14:modId xmlns:p14="http://schemas.microsoft.com/office/powerpoint/2010/main" val="1504469233"/>
              </p:ext>
            </p:extLst>
          </p:nvPr>
        </p:nvGraphicFramePr>
        <p:xfrm>
          <a:off x="685800" y="1643053"/>
          <a:ext cx="9229090" cy="1881197"/>
        </p:xfrm>
        <a:graphic>
          <a:graphicData uri="http://schemas.openxmlformats.org/drawingml/2006/table">
            <a:tbl>
              <a:tblPr firstRow="1" bandRow="1">
                <a:tableStyleId>{5C22544A-7EE6-4342-B048-85BDC9FD1C3A}</a:tableStyleId>
              </a:tblPr>
              <a:tblGrid>
                <a:gridCol w="1471246">
                  <a:extLst>
                    <a:ext uri="{9D8B030D-6E8A-4147-A177-3AD203B41FA5}">
                      <a16:colId xmlns:a16="http://schemas.microsoft.com/office/drawing/2014/main" val="89955751"/>
                    </a:ext>
                  </a:extLst>
                </a:gridCol>
                <a:gridCol w="1520874">
                  <a:extLst>
                    <a:ext uri="{9D8B030D-6E8A-4147-A177-3AD203B41FA5}">
                      <a16:colId xmlns:a16="http://schemas.microsoft.com/office/drawing/2014/main" val="2613996968"/>
                    </a:ext>
                  </a:extLst>
                </a:gridCol>
                <a:gridCol w="2078990">
                  <a:extLst>
                    <a:ext uri="{9D8B030D-6E8A-4147-A177-3AD203B41FA5}">
                      <a16:colId xmlns:a16="http://schemas.microsoft.com/office/drawing/2014/main" val="501218975"/>
                    </a:ext>
                  </a:extLst>
                </a:gridCol>
                <a:gridCol w="2078990">
                  <a:extLst>
                    <a:ext uri="{9D8B030D-6E8A-4147-A177-3AD203B41FA5}">
                      <a16:colId xmlns:a16="http://schemas.microsoft.com/office/drawing/2014/main" val="3407640057"/>
                    </a:ext>
                  </a:extLst>
                </a:gridCol>
                <a:gridCol w="2078990">
                  <a:extLst>
                    <a:ext uri="{9D8B030D-6E8A-4147-A177-3AD203B41FA5}">
                      <a16:colId xmlns:a16="http://schemas.microsoft.com/office/drawing/2014/main" val="2582866996"/>
                    </a:ext>
                  </a:extLst>
                </a:gridCol>
              </a:tblGrid>
              <a:tr h="408486">
                <a:tc>
                  <a:txBody>
                    <a:bodyPr/>
                    <a:lstStyle/>
                    <a:p>
                      <a:r>
                        <a:rPr lang="en-US" b="0" dirty="0"/>
                        <a:t>Group 1</a:t>
                      </a:r>
                    </a:p>
                  </a:txBody>
                  <a:tcPr/>
                </a:tc>
                <a:tc>
                  <a:txBody>
                    <a:bodyPr/>
                    <a:lstStyle/>
                    <a:p>
                      <a:r>
                        <a:rPr lang="en-US" b="0" dirty="0"/>
                        <a:t>Group 2</a:t>
                      </a:r>
                    </a:p>
                  </a:txBody>
                  <a:tcPr/>
                </a:tc>
                <a:tc>
                  <a:txBody>
                    <a:bodyPr/>
                    <a:lstStyle/>
                    <a:p>
                      <a:r>
                        <a:rPr lang="en-US" b="0" dirty="0"/>
                        <a:t>Group 2</a:t>
                      </a:r>
                    </a:p>
                  </a:txBody>
                  <a:tcPr/>
                </a:tc>
                <a:tc>
                  <a:txBody>
                    <a:bodyPr/>
                    <a:lstStyle/>
                    <a:p>
                      <a:r>
                        <a:rPr lang="en-US" b="0" dirty="0"/>
                        <a:t>Group 3</a:t>
                      </a:r>
                    </a:p>
                  </a:txBody>
                  <a:tcPr/>
                </a:tc>
                <a:tc>
                  <a:txBody>
                    <a:bodyPr/>
                    <a:lstStyle/>
                    <a:p>
                      <a:r>
                        <a:rPr lang="en-US" b="0" dirty="0"/>
                        <a:t>Group 4</a:t>
                      </a:r>
                    </a:p>
                  </a:txBody>
                  <a:tcPr/>
                </a:tc>
                <a:extLst>
                  <a:ext uri="{0D108BD9-81ED-4DB2-BD59-A6C34878D82A}">
                    <a16:rowId xmlns:a16="http://schemas.microsoft.com/office/drawing/2014/main" val="1229780120"/>
                  </a:ext>
                </a:extLst>
              </a:tr>
              <a:tr h="493617">
                <a:tc>
                  <a:txBody>
                    <a:bodyPr/>
                    <a:lstStyle/>
                    <a:p>
                      <a:r>
                        <a:rPr lang="en-US" dirty="0"/>
                        <a:t>Imani</a:t>
                      </a:r>
                    </a:p>
                  </a:txBody>
                  <a:tcPr/>
                </a:tc>
                <a:tc>
                  <a:txBody>
                    <a:bodyPr/>
                    <a:lstStyle/>
                    <a:p>
                      <a:r>
                        <a:rPr lang="en-US" dirty="0"/>
                        <a:t>Chris</a:t>
                      </a:r>
                    </a:p>
                  </a:txBody>
                  <a:tcPr/>
                </a:tc>
                <a:tc>
                  <a:txBody>
                    <a:bodyPr/>
                    <a:lstStyle/>
                    <a:p>
                      <a:r>
                        <a:rPr lang="en-US" dirty="0"/>
                        <a:t>Natalie</a:t>
                      </a:r>
                    </a:p>
                  </a:txBody>
                  <a:tcPr/>
                </a:tc>
                <a:tc>
                  <a:txBody>
                    <a:bodyPr/>
                    <a:lstStyle/>
                    <a:p>
                      <a:r>
                        <a:rPr lang="en-US" dirty="0"/>
                        <a:t>Stephany</a:t>
                      </a:r>
                    </a:p>
                  </a:txBody>
                  <a:tcPr/>
                </a:tc>
                <a:tc>
                  <a:txBody>
                    <a:bodyPr/>
                    <a:lstStyle/>
                    <a:p>
                      <a:r>
                        <a:rPr lang="en-US" dirty="0"/>
                        <a:t>Austin</a:t>
                      </a:r>
                    </a:p>
                  </a:txBody>
                  <a:tcPr/>
                </a:tc>
                <a:extLst>
                  <a:ext uri="{0D108BD9-81ED-4DB2-BD59-A6C34878D82A}">
                    <a16:rowId xmlns:a16="http://schemas.microsoft.com/office/drawing/2014/main" val="1423730743"/>
                  </a:ext>
                </a:extLst>
              </a:tr>
              <a:tr h="502844">
                <a:tc>
                  <a:txBody>
                    <a:bodyPr/>
                    <a:lstStyle/>
                    <a:p>
                      <a:r>
                        <a:rPr lang="en-US" dirty="0"/>
                        <a:t>Matthew</a:t>
                      </a:r>
                    </a:p>
                  </a:txBody>
                  <a:tcPr/>
                </a:tc>
                <a:tc>
                  <a:txBody>
                    <a:bodyPr/>
                    <a:lstStyle/>
                    <a:p>
                      <a:r>
                        <a:rPr lang="en-US" dirty="0" err="1"/>
                        <a:t>Ambrea</a:t>
                      </a:r>
                      <a:endParaRPr lang="en-US" dirty="0"/>
                    </a:p>
                  </a:txBody>
                  <a:tcPr/>
                </a:tc>
                <a:tc>
                  <a:txBody>
                    <a:bodyPr/>
                    <a:lstStyle/>
                    <a:p>
                      <a:r>
                        <a:rPr lang="en-US" dirty="0"/>
                        <a:t>Behzad</a:t>
                      </a:r>
                    </a:p>
                  </a:txBody>
                  <a:tcPr/>
                </a:tc>
                <a:tc>
                  <a:txBody>
                    <a:bodyPr/>
                    <a:lstStyle/>
                    <a:p>
                      <a:r>
                        <a:rPr lang="en-US" dirty="0"/>
                        <a:t>Nick C. </a:t>
                      </a:r>
                    </a:p>
                  </a:txBody>
                  <a:tcPr/>
                </a:tc>
                <a:tc>
                  <a:txBody>
                    <a:bodyPr/>
                    <a:lstStyle/>
                    <a:p>
                      <a:r>
                        <a:rPr lang="en-US" dirty="0"/>
                        <a:t>Jeanine</a:t>
                      </a:r>
                    </a:p>
                  </a:txBody>
                  <a:tcPr/>
                </a:tc>
                <a:extLst>
                  <a:ext uri="{0D108BD9-81ED-4DB2-BD59-A6C34878D82A}">
                    <a16:rowId xmlns:a16="http://schemas.microsoft.com/office/drawing/2014/main" val="2206946158"/>
                  </a:ext>
                </a:extLst>
              </a:tr>
              <a:tr h="476250">
                <a:tc>
                  <a:txBody>
                    <a:bodyPr/>
                    <a:lstStyle/>
                    <a:p>
                      <a:r>
                        <a:rPr lang="en-US" dirty="0"/>
                        <a:t>Brij</a:t>
                      </a:r>
                    </a:p>
                  </a:txBody>
                  <a:tcPr/>
                </a:tc>
                <a:tc>
                  <a:txBody>
                    <a:bodyPr/>
                    <a:lstStyle/>
                    <a:p>
                      <a:r>
                        <a:rPr lang="en-US" dirty="0"/>
                        <a:t>Alyssa</a:t>
                      </a:r>
                    </a:p>
                  </a:txBody>
                  <a:tcPr/>
                </a:tc>
                <a:tc>
                  <a:txBody>
                    <a:bodyPr/>
                    <a:lstStyle/>
                    <a:p>
                      <a:r>
                        <a:rPr lang="en-US" dirty="0" err="1"/>
                        <a:t>Raph</a:t>
                      </a:r>
                      <a:endParaRPr lang="en-US" dirty="0"/>
                    </a:p>
                  </a:txBody>
                  <a:tcPr/>
                </a:tc>
                <a:tc>
                  <a:txBody>
                    <a:bodyPr/>
                    <a:lstStyle/>
                    <a:p>
                      <a:r>
                        <a:rPr lang="en-US" dirty="0"/>
                        <a:t>Ryan</a:t>
                      </a:r>
                    </a:p>
                  </a:txBody>
                  <a:tcPr/>
                </a:tc>
                <a:tc>
                  <a:txBody>
                    <a:bodyPr/>
                    <a:lstStyle/>
                    <a:p>
                      <a:r>
                        <a:rPr lang="en-US" dirty="0"/>
                        <a:t>Daniella</a:t>
                      </a:r>
                    </a:p>
                  </a:txBody>
                  <a:tcPr/>
                </a:tc>
                <a:extLst>
                  <a:ext uri="{0D108BD9-81ED-4DB2-BD59-A6C34878D82A}">
                    <a16:rowId xmlns:a16="http://schemas.microsoft.com/office/drawing/2014/main" val="626869423"/>
                  </a:ext>
                </a:extLst>
              </a:tr>
            </a:tbl>
          </a:graphicData>
        </a:graphic>
      </p:graphicFrame>
      <p:graphicFrame>
        <p:nvGraphicFramePr>
          <p:cNvPr id="5" name="Table 4">
            <a:extLst>
              <a:ext uri="{FF2B5EF4-FFF2-40B4-BE49-F238E27FC236}">
                <a16:creationId xmlns:a16="http://schemas.microsoft.com/office/drawing/2014/main" id="{B791C9FF-E057-324B-8ED0-3DABCC90CF2E}"/>
              </a:ext>
            </a:extLst>
          </p:cNvPr>
          <p:cNvGraphicFramePr>
            <a:graphicFrameLocks noGrp="1"/>
          </p:cNvGraphicFramePr>
          <p:nvPr>
            <p:extLst>
              <p:ext uri="{D42A27DB-BD31-4B8C-83A1-F6EECF244321}">
                <p14:modId xmlns:p14="http://schemas.microsoft.com/office/powerpoint/2010/main" val="2806890938"/>
              </p:ext>
            </p:extLst>
          </p:nvPr>
        </p:nvGraphicFramePr>
        <p:xfrm>
          <a:off x="1318895" y="3711232"/>
          <a:ext cx="7962900" cy="1854200"/>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4169416984"/>
                    </a:ext>
                  </a:extLst>
                </a:gridCol>
                <a:gridCol w="2152650">
                  <a:extLst>
                    <a:ext uri="{9D8B030D-6E8A-4147-A177-3AD203B41FA5}">
                      <a16:colId xmlns:a16="http://schemas.microsoft.com/office/drawing/2014/main" val="4102176331"/>
                    </a:ext>
                  </a:extLst>
                </a:gridCol>
                <a:gridCol w="2057400">
                  <a:extLst>
                    <a:ext uri="{9D8B030D-6E8A-4147-A177-3AD203B41FA5}">
                      <a16:colId xmlns:a16="http://schemas.microsoft.com/office/drawing/2014/main" val="671793409"/>
                    </a:ext>
                  </a:extLst>
                </a:gridCol>
                <a:gridCol w="1828800">
                  <a:extLst>
                    <a:ext uri="{9D8B030D-6E8A-4147-A177-3AD203B41FA5}">
                      <a16:colId xmlns:a16="http://schemas.microsoft.com/office/drawing/2014/main" val="3174749104"/>
                    </a:ext>
                  </a:extLst>
                </a:gridCol>
              </a:tblGrid>
              <a:tr h="370840">
                <a:tc>
                  <a:txBody>
                    <a:bodyPr/>
                    <a:lstStyle/>
                    <a:p>
                      <a:r>
                        <a:rPr lang="en-US" b="0" dirty="0"/>
                        <a:t>Group 5</a:t>
                      </a:r>
                    </a:p>
                  </a:txBody>
                  <a:tcPr/>
                </a:tc>
                <a:tc>
                  <a:txBody>
                    <a:bodyPr/>
                    <a:lstStyle/>
                    <a:p>
                      <a:r>
                        <a:rPr lang="en-US" b="0" dirty="0"/>
                        <a:t>Group 6</a:t>
                      </a:r>
                    </a:p>
                  </a:txBody>
                  <a:tcPr/>
                </a:tc>
                <a:tc>
                  <a:txBody>
                    <a:bodyPr/>
                    <a:lstStyle/>
                    <a:p>
                      <a:r>
                        <a:rPr lang="en-US" b="0" dirty="0"/>
                        <a:t>Group 7</a:t>
                      </a:r>
                    </a:p>
                  </a:txBody>
                  <a:tcPr/>
                </a:tc>
                <a:tc>
                  <a:txBody>
                    <a:bodyPr/>
                    <a:lstStyle/>
                    <a:p>
                      <a:r>
                        <a:rPr lang="en-US" b="0" dirty="0"/>
                        <a:t>Group 8</a:t>
                      </a:r>
                    </a:p>
                  </a:txBody>
                  <a:tcPr/>
                </a:tc>
                <a:extLst>
                  <a:ext uri="{0D108BD9-81ED-4DB2-BD59-A6C34878D82A}">
                    <a16:rowId xmlns:a16="http://schemas.microsoft.com/office/drawing/2014/main" val="2638550348"/>
                  </a:ext>
                </a:extLst>
              </a:tr>
              <a:tr h="370840">
                <a:tc>
                  <a:txBody>
                    <a:bodyPr/>
                    <a:lstStyle/>
                    <a:p>
                      <a:r>
                        <a:rPr lang="en-US" dirty="0"/>
                        <a:t>Josh</a:t>
                      </a:r>
                    </a:p>
                  </a:txBody>
                  <a:tcPr/>
                </a:tc>
                <a:tc>
                  <a:txBody>
                    <a:bodyPr/>
                    <a:lstStyle/>
                    <a:p>
                      <a:r>
                        <a:rPr lang="en-US" dirty="0"/>
                        <a:t>Cole</a:t>
                      </a:r>
                    </a:p>
                  </a:txBody>
                  <a:tcPr/>
                </a:tc>
                <a:tc>
                  <a:txBody>
                    <a:bodyPr/>
                    <a:lstStyle/>
                    <a:p>
                      <a:r>
                        <a:rPr lang="en-US" dirty="0"/>
                        <a:t>Heaven</a:t>
                      </a:r>
                    </a:p>
                  </a:txBody>
                  <a:tcPr/>
                </a:tc>
                <a:tc>
                  <a:txBody>
                    <a:bodyPr/>
                    <a:lstStyle/>
                    <a:p>
                      <a:r>
                        <a:rPr lang="en-US" dirty="0"/>
                        <a:t>Taylor</a:t>
                      </a:r>
                    </a:p>
                  </a:txBody>
                  <a:tcPr/>
                </a:tc>
                <a:extLst>
                  <a:ext uri="{0D108BD9-81ED-4DB2-BD59-A6C34878D82A}">
                    <a16:rowId xmlns:a16="http://schemas.microsoft.com/office/drawing/2014/main" val="735407325"/>
                  </a:ext>
                </a:extLst>
              </a:tr>
              <a:tr h="370840">
                <a:tc>
                  <a:txBody>
                    <a:bodyPr/>
                    <a:lstStyle/>
                    <a:p>
                      <a:r>
                        <a:rPr lang="en-US" dirty="0"/>
                        <a:t>Diego</a:t>
                      </a:r>
                    </a:p>
                  </a:txBody>
                  <a:tcPr/>
                </a:tc>
                <a:tc>
                  <a:txBody>
                    <a:bodyPr/>
                    <a:lstStyle/>
                    <a:p>
                      <a:r>
                        <a:rPr lang="en-US" dirty="0"/>
                        <a:t>Mary Grace</a:t>
                      </a:r>
                    </a:p>
                  </a:txBody>
                  <a:tcPr/>
                </a:tc>
                <a:tc>
                  <a:txBody>
                    <a:bodyPr/>
                    <a:lstStyle/>
                    <a:p>
                      <a:r>
                        <a:rPr lang="en-US" dirty="0"/>
                        <a:t>Kayla</a:t>
                      </a:r>
                    </a:p>
                  </a:txBody>
                  <a:tcPr/>
                </a:tc>
                <a:tc>
                  <a:txBody>
                    <a:bodyPr/>
                    <a:lstStyle/>
                    <a:p>
                      <a:r>
                        <a:rPr lang="en-US" dirty="0" err="1"/>
                        <a:t>Momina</a:t>
                      </a:r>
                      <a:endParaRPr lang="en-US" dirty="0"/>
                    </a:p>
                  </a:txBody>
                  <a:tcPr/>
                </a:tc>
                <a:extLst>
                  <a:ext uri="{0D108BD9-81ED-4DB2-BD59-A6C34878D82A}">
                    <a16:rowId xmlns:a16="http://schemas.microsoft.com/office/drawing/2014/main" val="1506646180"/>
                  </a:ext>
                </a:extLst>
              </a:tr>
              <a:tr h="370840">
                <a:tc>
                  <a:txBody>
                    <a:bodyPr/>
                    <a:lstStyle/>
                    <a:p>
                      <a:r>
                        <a:rPr lang="en-US" dirty="0"/>
                        <a:t>Nathan</a:t>
                      </a:r>
                    </a:p>
                  </a:txBody>
                  <a:tcPr/>
                </a:tc>
                <a:tc>
                  <a:txBody>
                    <a:bodyPr/>
                    <a:lstStyle/>
                    <a:p>
                      <a:r>
                        <a:rPr lang="en-US" dirty="0" err="1"/>
                        <a:t>Nic</a:t>
                      </a:r>
                      <a:r>
                        <a:rPr lang="en-US" dirty="0"/>
                        <a:t> G</a:t>
                      </a:r>
                    </a:p>
                  </a:txBody>
                  <a:tcPr/>
                </a:tc>
                <a:tc>
                  <a:txBody>
                    <a:bodyPr/>
                    <a:lstStyle/>
                    <a:p>
                      <a:r>
                        <a:rPr lang="en-US" dirty="0"/>
                        <a:t>Mohammed</a:t>
                      </a:r>
                    </a:p>
                  </a:txBody>
                  <a:tcPr/>
                </a:tc>
                <a:tc>
                  <a:txBody>
                    <a:bodyPr/>
                    <a:lstStyle/>
                    <a:p>
                      <a:r>
                        <a:rPr lang="en-US" dirty="0"/>
                        <a:t>Jessica</a:t>
                      </a:r>
                    </a:p>
                  </a:txBody>
                  <a:tcPr/>
                </a:tc>
                <a:extLst>
                  <a:ext uri="{0D108BD9-81ED-4DB2-BD59-A6C34878D82A}">
                    <a16:rowId xmlns:a16="http://schemas.microsoft.com/office/drawing/2014/main" val="4033941404"/>
                  </a:ext>
                </a:extLst>
              </a:tr>
              <a:tr h="370840">
                <a:tc>
                  <a:txBody>
                    <a:bodyPr/>
                    <a:lstStyle/>
                    <a:p>
                      <a:endParaRPr lang="en-US" dirty="0"/>
                    </a:p>
                  </a:txBody>
                  <a:tcPr/>
                </a:tc>
                <a:tc>
                  <a:txBody>
                    <a:bodyPr/>
                    <a:lstStyle/>
                    <a:p>
                      <a:r>
                        <a:rPr lang="en-US" dirty="0"/>
                        <a:t>Sophie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13372115"/>
                  </a:ext>
                </a:extLst>
              </a:tr>
            </a:tbl>
          </a:graphicData>
        </a:graphic>
      </p:graphicFrame>
    </p:spTree>
    <p:extLst>
      <p:ext uri="{BB962C8B-B14F-4D97-AF65-F5344CB8AC3E}">
        <p14:creationId xmlns:p14="http://schemas.microsoft.com/office/powerpoint/2010/main" val="115241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80C3-7C35-FB40-B601-4B2AD29FB2B5}"/>
              </a:ext>
            </a:extLst>
          </p:cNvPr>
          <p:cNvSpPr>
            <a:spLocks noGrp="1"/>
          </p:cNvSpPr>
          <p:nvPr>
            <p:ph type="title"/>
          </p:nvPr>
        </p:nvSpPr>
        <p:spPr/>
        <p:txBody>
          <a:bodyPr/>
          <a:lstStyle/>
          <a:p>
            <a:r>
              <a:rPr lang="en-US" dirty="0"/>
              <a:t>Exhibit E : Medical Examiner</a:t>
            </a:r>
          </a:p>
        </p:txBody>
      </p:sp>
      <p:pic>
        <p:nvPicPr>
          <p:cNvPr id="4" name="Julius Caesar - Coroner Report">
            <a:hlinkClick r:id="" action="ppaction://media"/>
            <a:extLst>
              <a:ext uri="{FF2B5EF4-FFF2-40B4-BE49-F238E27FC236}">
                <a16:creationId xmlns:a16="http://schemas.microsoft.com/office/drawing/2014/main" id="{CB55E656-08A2-FC4D-928C-2B6FAF917256}"/>
              </a:ext>
            </a:extLst>
          </p:cNvPr>
          <p:cNvPicPr>
            <a:picLocks noGrp="1" noRot="1" noChangeAspect="1"/>
          </p:cNvPicPr>
          <p:nvPr>
            <p:ph sz="quarter" idx="13"/>
            <a:videoFile r:link="rId1"/>
          </p:nvPr>
        </p:nvPicPr>
        <p:blipFill>
          <a:blip r:embed="rId3"/>
          <a:stretch>
            <a:fillRect/>
          </a:stretch>
        </p:blipFill>
        <p:spPr>
          <a:xfrm>
            <a:off x="2835275" y="2005013"/>
            <a:ext cx="6096000" cy="3429000"/>
          </a:xfrm>
          <a:prstGeom prst="rect">
            <a:avLst/>
          </a:prstGeom>
        </p:spPr>
      </p:pic>
    </p:spTree>
    <p:extLst>
      <p:ext uri="{BB962C8B-B14F-4D97-AF65-F5344CB8AC3E}">
        <p14:creationId xmlns:p14="http://schemas.microsoft.com/office/powerpoint/2010/main" val="11068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9742"/>
            <a:ext cx="10396882" cy="1151965"/>
          </a:xfrm>
        </p:spPr>
        <p:txBody>
          <a:bodyPr/>
          <a:lstStyle/>
          <a:p>
            <a:r>
              <a:rPr lang="en-US" dirty="0"/>
              <a:t>Exhibit H:  Dr. </a:t>
            </a:r>
            <a:r>
              <a:rPr lang="en-US" dirty="0" err="1"/>
              <a:t>Burzstajn</a:t>
            </a:r>
            <a:r>
              <a:rPr lang="en-US" dirty="0"/>
              <a:t> Interview</a:t>
            </a:r>
          </a:p>
        </p:txBody>
      </p:sp>
      <p:pic>
        <p:nvPicPr>
          <p:cNvPr id="4" name="Content Placeholder 3">
            <a:hlinkClick r:id="rId2"/>
          </p:cNvPr>
          <p:cNvPicPr>
            <a:picLocks noGrp="1" noChangeAspect="1"/>
          </p:cNvPicPr>
          <p:nvPr>
            <p:ph sz="quarter" idx="13"/>
          </p:nvPr>
        </p:nvPicPr>
        <p:blipFill>
          <a:blip r:embed="rId3"/>
          <a:stretch>
            <a:fillRect/>
          </a:stretch>
        </p:blipFill>
        <p:spPr>
          <a:xfrm>
            <a:off x="2405743" y="1121229"/>
            <a:ext cx="6520543" cy="4735285"/>
          </a:xfrm>
          <a:prstGeom prst="rect">
            <a:avLst/>
          </a:prstGeom>
        </p:spPr>
      </p:pic>
    </p:spTree>
    <p:extLst>
      <p:ext uri="{BB962C8B-B14F-4D97-AF65-F5344CB8AC3E}">
        <p14:creationId xmlns:p14="http://schemas.microsoft.com/office/powerpoint/2010/main" val="119519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rot="21420000">
            <a:off x="562263" y="655592"/>
            <a:ext cx="5428489" cy="3278684"/>
          </a:xfrm>
        </p:spPr>
        <p:txBody>
          <a:bodyPr vert="horz" lIns="91440" tIns="45720" rIns="91440" bIns="45720" rtlCol="0" anchor="b">
            <a:normAutofit/>
          </a:bodyPr>
          <a:lstStyle/>
          <a:p>
            <a:pPr algn="r"/>
            <a:r>
              <a:rPr lang="en-US" sz="8000"/>
              <a:t>Exhibit F : Transcript</a:t>
            </a:r>
          </a:p>
        </p:txBody>
      </p:sp>
      <p:sp>
        <p:nvSpPr>
          <p:cNvPr id="3" name="Content Placeholder 2"/>
          <p:cNvSpPr>
            <a:spLocks noGrp="1"/>
          </p:cNvSpPr>
          <p:nvPr>
            <p:ph sz="quarter" idx="13"/>
          </p:nvPr>
        </p:nvSpPr>
        <p:spPr>
          <a:xfrm rot="21420000">
            <a:off x="666685" y="3933534"/>
            <a:ext cx="5424749" cy="621792"/>
          </a:xfrm>
        </p:spPr>
        <p:txBody>
          <a:bodyPr vert="horz" lIns="91440" tIns="45720" rIns="91440" bIns="45720" rtlCol="0" anchor="t">
            <a:normAutofit/>
          </a:bodyPr>
          <a:lstStyle/>
          <a:p>
            <a:pPr marL="0" indent="0" algn="r">
              <a:buNone/>
            </a:pPr>
            <a:r>
              <a:rPr lang="en-US" sz="2800">
                <a:solidFill>
                  <a:schemeClr val="bg1">
                    <a:lumMod val="50000"/>
                  </a:schemeClr>
                </a:solidFill>
              </a:rPr>
              <a:t>Sound file click </a:t>
            </a:r>
            <a:r>
              <a:rPr lang="en-US" sz="2800">
                <a:solidFill>
                  <a:schemeClr val="bg1">
                    <a:lumMod val="50000"/>
                  </a:schemeClr>
                </a:solidFill>
                <a:hlinkClick r:id="rId4"/>
              </a:rPr>
              <a:t>here</a:t>
            </a:r>
            <a:endParaRPr lang="en-US" sz="2800">
              <a:solidFill>
                <a:schemeClr val="bg1">
                  <a:lumMod val="50000"/>
                </a:schemeClr>
              </a:solidFill>
            </a:endParaRPr>
          </a:p>
        </p:txBody>
      </p:sp>
      <p:pic>
        <p:nvPicPr>
          <p:cNvPr id="5" name="Picture 4" descr="A picture containing indoor&#10;&#10;Description automatically generated">
            <a:extLst>
              <a:ext uri="{FF2B5EF4-FFF2-40B4-BE49-F238E27FC236}">
                <a16:creationId xmlns:a16="http://schemas.microsoft.com/office/drawing/2014/main" id="{A10CD2B7-DA46-3C4F-BB57-B4D6BFAB60EE}"/>
              </a:ext>
            </a:extLst>
          </p:cNvPr>
          <p:cNvPicPr>
            <a:picLocks noChangeAspect="1"/>
          </p:cNvPicPr>
          <p:nvPr/>
        </p:nvPicPr>
        <p:blipFill>
          <a:blip r:embed="rId5"/>
          <a:stretch>
            <a:fillRect/>
          </a:stretch>
        </p:blipFill>
        <p:spPr>
          <a:xfrm rot="21420000">
            <a:off x="6567776" y="373505"/>
            <a:ext cx="3948347" cy="3813745"/>
          </a:xfrm>
          <a:prstGeom prst="rect">
            <a:avLst/>
          </a:prstGeom>
        </p:spPr>
      </p:pic>
    </p:spTree>
    <p:extLst>
      <p:ext uri="{BB962C8B-B14F-4D97-AF65-F5344CB8AC3E}">
        <p14:creationId xmlns:p14="http://schemas.microsoft.com/office/powerpoint/2010/main" val="206427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B3DA-D32C-134E-9B92-AEEB5AF216E6}"/>
              </a:ext>
            </a:extLst>
          </p:cNvPr>
          <p:cNvSpPr>
            <a:spLocks noGrp="1"/>
          </p:cNvSpPr>
          <p:nvPr>
            <p:ph type="title"/>
          </p:nvPr>
        </p:nvSpPr>
        <p:spPr/>
        <p:txBody>
          <a:bodyPr/>
          <a:lstStyle/>
          <a:p>
            <a:r>
              <a:rPr lang="en-US" dirty="0"/>
              <a:t>First 10</a:t>
            </a:r>
          </a:p>
        </p:txBody>
      </p:sp>
      <p:sp>
        <p:nvSpPr>
          <p:cNvPr id="3" name="Content Placeholder 2">
            <a:extLst>
              <a:ext uri="{FF2B5EF4-FFF2-40B4-BE49-F238E27FC236}">
                <a16:creationId xmlns:a16="http://schemas.microsoft.com/office/drawing/2014/main" id="{2DDB4BD9-5D44-0E43-829D-7F166E558EE8}"/>
              </a:ext>
            </a:extLst>
          </p:cNvPr>
          <p:cNvSpPr>
            <a:spLocks noGrp="1"/>
          </p:cNvSpPr>
          <p:nvPr>
            <p:ph sz="quarter" idx="13"/>
          </p:nvPr>
        </p:nvSpPr>
        <p:spPr>
          <a:xfrm>
            <a:off x="687976" y="1396646"/>
            <a:ext cx="10394707" cy="3311189"/>
          </a:xfrm>
        </p:spPr>
        <p:txBody>
          <a:bodyPr>
            <a:normAutofit/>
          </a:bodyPr>
          <a:lstStyle/>
          <a:p>
            <a:r>
              <a:rPr lang="en-US" sz="3600" dirty="0"/>
              <a:t>Review homework</a:t>
            </a:r>
          </a:p>
          <a:p>
            <a:r>
              <a:rPr lang="en-US" sz="3600" dirty="0"/>
              <a:t>Read background </a:t>
            </a:r>
          </a:p>
          <a:p>
            <a:endParaRPr lang="en-US" sz="3600" dirty="0"/>
          </a:p>
        </p:txBody>
      </p:sp>
    </p:spTree>
    <p:extLst>
      <p:ext uri="{BB962C8B-B14F-4D97-AF65-F5344CB8AC3E}">
        <p14:creationId xmlns:p14="http://schemas.microsoft.com/office/powerpoint/2010/main" val="149928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a:extLst>
              <a:ext uri="{FF2B5EF4-FFF2-40B4-BE49-F238E27FC236}">
                <a16:creationId xmlns:a16="http://schemas.microsoft.com/office/drawing/2014/main" id="{E8451E7D-6831-F642-98B0-AF76297E9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8" r="3448" b="12250"/>
          <a:stretch>
            <a:fillRect/>
          </a:stretch>
        </p:blipFill>
        <p:spPr bwMode="auto">
          <a:xfrm>
            <a:off x="2699286" y="986442"/>
            <a:ext cx="4457701" cy="248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8">
            <a:extLst>
              <a:ext uri="{FF2B5EF4-FFF2-40B4-BE49-F238E27FC236}">
                <a16:creationId xmlns:a16="http://schemas.microsoft.com/office/drawing/2014/main" id="{7E13B42E-58DE-7042-A657-0575B2248130}"/>
              </a:ext>
            </a:extLst>
          </p:cNvPr>
          <p:cNvSpPr txBox="1">
            <a:spLocks noChangeArrowheads="1"/>
          </p:cNvSpPr>
          <p:nvPr/>
        </p:nvSpPr>
        <p:spPr bwMode="auto">
          <a:xfrm>
            <a:off x="6610350" y="628650"/>
            <a:ext cx="25717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a:latin typeface="Perpetua" panose="02020502060401020303" pitchFamily="18" charset="77"/>
              </a:rPr>
              <a:t>16 March, 44 BC</a:t>
            </a:r>
          </a:p>
        </p:txBody>
      </p:sp>
      <p:cxnSp>
        <p:nvCxnSpPr>
          <p:cNvPr id="27" name="Straight Connector 26">
            <a:extLst>
              <a:ext uri="{FF2B5EF4-FFF2-40B4-BE49-F238E27FC236}">
                <a16:creationId xmlns:a16="http://schemas.microsoft.com/office/drawing/2014/main" id="{1ACED257-4ABB-7E41-8E2C-083FA2F18564}"/>
              </a:ext>
            </a:extLst>
          </p:cNvPr>
          <p:cNvCxnSpPr/>
          <p:nvPr/>
        </p:nvCxnSpPr>
        <p:spPr>
          <a:xfrm>
            <a:off x="3524250" y="971550"/>
            <a:ext cx="5143500" cy="0"/>
          </a:xfrm>
          <a:prstGeom prst="line">
            <a:avLst/>
          </a:prstGeom>
        </p:spPr>
        <p:style>
          <a:lnRef idx="1">
            <a:schemeClr val="dk1"/>
          </a:lnRef>
          <a:fillRef idx="0">
            <a:schemeClr val="dk1"/>
          </a:fillRef>
          <a:effectRef idx="0">
            <a:schemeClr val="dk1"/>
          </a:effectRef>
          <a:fontRef idx="minor">
            <a:schemeClr val="tx1"/>
          </a:fontRef>
        </p:style>
      </p:cxnSp>
      <p:sp>
        <p:nvSpPr>
          <p:cNvPr id="5125" name="TextBox 24">
            <a:extLst>
              <a:ext uri="{FF2B5EF4-FFF2-40B4-BE49-F238E27FC236}">
                <a16:creationId xmlns:a16="http://schemas.microsoft.com/office/drawing/2014/main" id="{FB8407AD-7C63-314F-9071-CE92DF1FB7FF}"/>
              </a:ext>
            </a:extLst>
          </p:cNvPr>
          <p:cNvSpPr txBox="1">
            <a:spLocks noChangeArrowheads="1"/>
          </p:cNvSpPr>
          <p:nvPr/>
        </p:nvSpPr>
        <p:spPr bwMode="auto">
          <a:xfrm>
            <a:off x="3638550" y="-57150"/>
            <a:ext cx="53721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50" b="1">
                <a:latin typeface="X-Files" pitchFamily="34" charset="0"/>
              </a:rPr>
              <a:t>COLD CASE FILES</a:t>
            </a:r>
          </a:p>
        </p:txBody>
      </p:sp>
      <p:cxnSp>
        <p:nvCxnSpPr>
          <p:cNvPr id="24" name="Straight Connector 23">
            <a:extLst>
              <a:ext uri="{FF2B5EF4-FFF2-40B4-BE49-F238E27FC236}">
                <a16:creationId xmlns:a16="http://schemas.microsoft.com/office/drawing/2014/main" id="{90C50697-62B1-E84B-AE00-E82EA2B4BE82}"/>
              </a:ext>
            </a:extLst>
          </p:cNvPr>
          <p:cNvCxnSpPr/>
          <p:nvPr/>
        </p:nvCxnSpPr>
        <p:spPr>
          <a:xfrm>
            <a:off x="3524250" y="571500"/>
            <a:ext cx="5143500" cy="0"/>
          </a:xfrm>
          <a:prstGeom prst="line">
            <a:avLst/>
          </a:prstGeom>
        </p:spPr>
        <p:style>
          <a:lnRef idx="1">
            <a:schemeClr val="dk1"/>
          </a:lnRef>
          <a:fillRef idx="0">
            <a:schemeClr val="dk1"/>
          </a:fillRef>
          <a:effectRef idx="0">
            <a:schemeClr val="dk1"/>
          </a:effectRef>
          <a:fontRef idx="minor">
            <a:schemeClr val="tx1"/>
          </a:fontRef>
        </p:style>
      </p:cxnSp>
      <p:pic>
        <p:nvPicPr>
          <p:cNvPr id="24578" name="Picture 2">
            <a:extLst>
              <a:ext uri="{FF2B5EF4-FFF2-40B4-BE49-F238E27FC236}">
                <a16:creationId xmlns:a16="http://schemas.microsoft.com/office/drawing/2014/main" id="{B1CE2BD2-98BE-FE48-90A2-4225C18B2D28}"/>
              </a:ext>
            </a:extLst>
          </p:cNvPr>
          <p:cNvPicPr>
            <a:picLocks noChangeAspect="1" noChangeArrowheads="1"/>
          </p:cNvPicPr>
          <p:nvPr/>
        </p:nvPicPr>
        <p:blipFill>
          <a:blip r:embed="rId4" cstate="print"/>
          <a:srcRect t="32022"/>
          <a:stretch>
            <a:fillRect/>
          </a:stretch>
        </p:blipFill>
        <p:spPr bwMode="auto">
          <a:xfrm rot="21239139">
            <a:off x="6503195" y="999943"/>
            <a:ext cx="2150269" cy="2160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8" name="TextBox 27">
            <a:extLst>
              <a:ext uri="{FF2B5EF4-FFF2-40B4-BE49-F238E27FC236}">
                <a16:creationId xmlns:a16="http://schemas.microsoft.com/office/drawing/2014/main" id="{99564829-36A2-2C45-8590-4E50ED455A05}"/>
              </a:ext>
            </a:extLst>
          </p:cNvPr>
          <p:cNvSpPr txBox="1">
            <a:spLocks noChangeArrowheads="1"/>
          </p:cNvSpPr>
          <p:nvPr/>
        </p:nvSpPr>
        <p:spPr bwMode="auto">
          <a:xfrm>
            <a:off x="3346574" y="570944"/>
            <a:ext cx="43934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dirty="0">
                <a:latin typeface="Perpetua" panose="02020502060401020303" pitchFamily="18" charset="77"/>
              </a:rPr>
              <a:t>CRIME REPORT</a:t>
            </a:r>
          </a:p>
        </p:txBody>
      </p:sp>
      <p:sp>
        <p:nvSpPr>
          <p:cNvPr id="5129" name="TextBox 32">
            <a:extLst>
              <a:ext uri="{FF2B5EF4-FFF2-40B4-BE49-F238E27FC236}">
                <a16:creationId xmlns:a16="http://schemas.microsoft.com/office/drawing/2014/main" id="{54441E18-9F96-224C-8507-71E70664D6C2}"/>
              </a:ext>
            </a:extLst>
          </p:cNvPr>
          <p:cNvSpPr txBox="1">
            <a:spLocks noChangeArrowheads="1"/>
          </p:cNvSpPr>
          <p:nvPr/>
        </p:nvSpPr>
        <p:spPr bwMode="auto">
          <a:xfrm>
            <a:off x="218802" y="3391997"/>
            <a:ext cx="103441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600" dirty="0">
                <a:latin typeface="Times New Roman" panose="02020603050405020304" pitchFamily="18" charset="0"/>
                <a:cs typeface="Times New Roman" panose="02020603050405020304" pitchFamily="18" charset="0"/>
              </a:rPr>
              <a:t>On March 15, 44 B.C. Gaius Julius Caesar died of multiple stab wounds to the chest. There were many witnesses to the attack but few concrete details could be worked out. We know there were many senators involved in the attack but all fled the scene.  The exact motivation and number of attackers is still unknown. </a:t>
            </a:r>
          </a:p>
          <a:p>
            <a:pPr algn="just" eaLnBrk="1" hangingPunct="1"/>
            <a:endParaRPr lang="en-US" altLang="en-US" sz="1600" dirty="0">
              <a:latin typeface="Times New Roman" panose="02020603050405020304" pitchFamily="18" charset="0"/>
              <a:cs typeface="Times New Roman" panose="02020603050405020304" pitchFamily="18" charset="0"/>
            </a:endParaRPr>
          </a:p>
          <a:p>
            <a:pPr eaLnBrk="1" hangingPunct="1"/>
            <a:r>
              <a:rPr lang="en-US" altLang="en-US" sz="1600" dirty="0">
                <a:latin typeface="Times New Roman" panose="02020603050405020304" pitchFamily="18" charset="0"/>
                <a:cs typeface="Times New Roman" panose="02020603050405020304" pitchFamily="18" charset="0"/>
              </a:rPr>
              <a:t>There are three options to consider:</a:t>
            </a:r>
          </a:p>
          <a:p>
            <a:pPr eaLnBrk="1" hangingPunct="1"/>
            <a:r>
              <a:rPr lang="en-US" altLang="en-US" sz="1600" dirty="0">
                <a:latin typeface="Times New Roman" panose="02020603050405020304" pitchFamily="18" charset="0"/>
                <a:cs typeface="Times New Roman" panose="02020603050405020304" pitchFamily="18" charset="0"/>
              </a:rPr>
              <a:t> - The senators assassinated Caesar due to jealousy of his fame.</a:t>
            </a:r>
          </a:p>
          <a:p>
            <a:pPr eaLnBrk="1" hangingPunct="1"/>
            <a:r>
              <a:rPr lang="en-US" altLang="en-US" sz="1600" dirty="0">
                <a:latin typeface="Times New Roman" panose="02020603050405020304" pitchFamily="18" charset="0"/>
                <a:cs typeface="Times New Roman" panose="02020603050405020304" pitchFamily="18" charset="0"/>
              </a:rPr>
              <a:t> - The senators assassinated Caesar because they thought he was destroying Rome by making himself emperor.</a:t>
            </a:r>
          </a:p>
          <a:p>
            <a:pPr eaLnBrk="1" hangingPunct="1"/>
            <a:r>
              <a:rPr lang="en-US" altLang="en-US" sz="1600" dirty="0">
                <a:latin typeface="Times New Roman" panose="02020603050405020304" pitchFamily="18" charset="0"/>
                <a:cs typeface="Times New Roman" panose="02020603050405020304" pitchFamily="18" charset="0"/>
              </a:rPr>
              <a:t>- Caesar allowed the assassination to happen because he wanted to die a memorable and heroic death.</a:t>
            </a:r>
          </a:p>
          <a:p>
            <a:pPr algn="just" eaLnBrk="1" hangingPunct="1"/>
            <a:r>
              <a:rPr lang="en-US" altLang="en-US" sz="1600" dirty="0">
                <a:latin typeface="Times New Roman" panose="02020603050405020304" pitchFamily="18" charset="0"/>
                <a:cs typeface="Times New Roman" panose="02020603050405020304" pitchFamily="18" charset="0"/>
              </a:rPr>
              <a:t>This case remains unsolved.</a:t>
            </a:r>
          </a:p>
        </p:txBody>
      </p:sp>
      <p:pic>
        <p:nvPicPr>
          <p:cNvPr id="5130" name="Picture 19" descr="clip.png">
            <a:extLst>
              <a:ext uri="{FF2B5EF4-FFF2-40B4-BE49-F238E27FC236}">
                <a16:creationId xmlns:a16="http://schemas.microsoft.com/office/drawing/2014/main" id="{42D829DB-807F-BD40-8E87-D1FE30B46D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8329" y="977504"/>
            <a:ext cx="1133475" cy="54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2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hlinkClick r:id="rId2"/>
              </a:rPr>
              <a:t>Suspects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313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EE69-72FB-054D-86BC-4F9FDDA6FC04}"/>
              </a:ext>
            </a:extLst>
          </p:cNvPr>
          <p:cNvSpPr>
            <a:spLocks noGrp="1"/>
          </p:cNvSpPr>
          <p:nvPr>
            <p:ph type="title"/>
          </p:nvPr>
        </p:nvSpPr>
        <p:spPr>
          <a:xfrm>
            <a:off x="351265" y="596111"/>
            <a:ext cx="10396882" cy="1151965"/>
          </a:xfrm>
        </p:spPr>
        <p:txBody>
          <a:bodyPr/>
          <a:lstStyle/>
          <a:p>
            <a:r>
              <a:rPr lang="en-US" dirty="0"/>
              <a:t>Game Plan: </a:t>
            </a:r>
          </a:p>
        </p:txBody>
      </p:sp>
      <p:sp>
        <p:nvSpPr>
          <p:cNvPr id="3" name="Content Placeholder 2">
            <a:extLst>
              <a:ext uri="{FF2B5EF4-FFF2-40B4-BE49-F238E27FC236}">
                <a16:creationId xmlns:a16="http://schemas.microsoft.com/office/drawing/2014/main" id="{7ACE462A-E791-1149-9F9D-0A71D124AE6F}"/>
              </a:ext>
            </a:extLst>
          </p:cNvPr>
          <p:cNvSpPr>
            <a:spLocks noGrp="1"/>
          </p:cNvSpPr>
          <p:nvPr>
            <p:ph sz="quarter" idx="13"/>
          </p:nvPr>
        </p:nvSpPr>
        <p:spPr>
          <a:xfrm>
            <a:off x="451339" y="1591816"/>
            <a:ext cx="10394707" cy="3953199"/>
          </a:xfrm>
        </p:spPr>
        <p:txBody>
          <a:bodyPr>
            <a:normAutofit/>
          </a:bodyPr>
          <a:lstStyle/>
          <a:p>
            <a:r>
              <a:rPr lang="en-US" sz="2800" dirty="0"/>
              <a:t>3 students per exhibit</a:t>
            </a:r>
          </a:p>
          <a:p>
            <a:r>
              <a:rPr lang="en-US" sz="2800" dirty="0"/>
              <a:t>Work quickly and Be respectful when investigating</a:t>
            </a:r>
          </a:p>
          <a:p>
            <a:r>
              <a:rPr lang="en-US" sz="2800" dirty="0"/>
              <a:t>Spend no more than 6 minutes per exhibit</a:t>
            </a:r>
          </a:p>
          <a:p>
            <a:r>
              <a:rPr lang="en-US" sz="2800" dirty="0"/>
              <a:t>Once finished, sit down and fill out the Investigation Report &amp; Indictment </a:t>
            </a:r>
          </a:p>
          <a:p>
            <a:r>
              <a:rPr lang="en-US" sz="2800" dirty="0"/>
              <a:t>Homework: Caesar’s achievements</a:t>
            </a:r>
          </a:p>
        </p:txBody>
      </p:sp>
    </p:spTree>
    <p:extLst>
      <p:ext uri="{BB962C8B-B14F-4D97-AF65-F5344CB8AC3E}">
        <p14:creationId xmlns:p14="http://schemas.microsoft.com/office/powerpoint/2010/main" val="62595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E85FBD7E-1A44-6A48-8BBA-F1E2AA8F1CC7}"/>
              </a:ext>
            </a:extLst>
          </p:cNvPr>
          <p:cNvPicPr>
            <a:picLocks noChangeAspect="1"/>
          </p:cNvPicPr>
          <p:nvPr/>
        </p:nvPicPr>
        <p:blipFill>
          <a:blip r:embed="rId2"/>
          <a:stretch>
            <a:fillRect/>
          </a:stretch>
        </p:blipFill>
        <p:spPr>
          <a:xfrm>
            <a:off x="2935818" y="0"/>
            <a:ext cx="5734210" cy="6858000"/>
          </a:xfrm>
          <a:prstGeom prst="rect">
            <a:avLst/>
          </a:prstGeom>
        </p:spPr>
      </p:pic>
    </p:spTree>
    <p:extLst>
      <p:ext uri="{BB962C8B-B14F-4D97-AF65-F5344CB8AC3E}">
        <p14:creationId xmlns:p14="http://schemas.microsoft.com/office/powerpoint/2010/main" val="384685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7CCDEF9-F03A-8749-BDDC-67F0C1D1EFB6}"/>
              </a:ext>
            </a:extLst>
          </p:cNvPr>
          <p:cNvPicPr>
            <a:picLocks noChangeAspect="1"/>
          </p:cNvPicPr>
          <p:nvPr/>
        </p:nvPicPr>
        <p:blipFill>
          <a:blip r:embed="rId2"/>
          <a:stretch>
            <a:fillRect/>
          </a:stretch>
        </p:blipFill>
        <p:spPr>
          <a:xfrm>
            <a:off x="3308349" y="31750"/>
            <a:ext cx="5601353" cy="6826250"/>
          </a:xfrm>
          <a:prstGeom prst="rect">
            <a:avLst/>
          </a:prstGeom>
        </p:spPr>
      </p:pic>
    </p:spTree>
    <p:extLst>
      <p:ext uri="{BB962C8B-B14F-4D97-AF65-F5344CB8AC3E}">
        <p14:creationId xmlns:p14="http://schemas.microsoft.com/office/powerpoint/2010/main" val="352109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64B2-43C5-8845-911F-C76BB8189F81}"/>
              </a:ext>
            </a:extLst>
          </p:cNvPr>
          <p:cNvSpPr>
            <a:spLocks noGrp="1"/>
          </p:cNvSpPr>
          <p:nvPr>
            <p:ph type="title"/>
          </p:nvPr>
        </p:nvSpPr>
        <p:spPr/>
        <p:txBody>
          <a:bodyPr/>
          <a:lstStyle/>
          <a:p>
            <a:r>
              <a:rPr lang="en-US" altLang="en-US" dirty="0"/>
              <a:t>Indictment</a:t>
            </a:r>
            <a:endParaRPr lang="en-US" dirty="0"/>
          </a:p>
        </p:txBody>
      </p:sp>
      <p:sp>
        <p:nvSpPr>
          <p:cNvPr id="3" name="Content Placeholder 2">
            <a:extLst>
              <a:ext uri="{FF2B5EF4-FFF2-40B4-BE49-F238E27FC236}">
                <a16:creationId xmlns:a16="http://schemas.microsoft.com/office/drawing/2014/main" id="{70645836-627D-534D-B2CE-A50FA196CE89}"/>
              </a:ext>
            </a:extLst>
          </p:cNvPr>
          <p:cNvSpPr>
            <a:spLocks noGrp="1"/>
          </p:cNvSpPr>
          <p:nvPr>
            <p:ph idx="1"/>
          </p:nvPr>
        </p:nvSpPr>
        <p:spPr/>
        <p:txBody>
          <a:bodyPr/>
          <a:lstStyle/>
          <a:p>
            <a:pPr>
              <a:buFontTx/>
              <a:buNone/>
            </a:pPr>
            <a:r>
              <a:rPr lang="en-US" altLang="en-US" sz="2800" dirty="0"/>
              <a:t>Now that you have seen all the evidence write an indictment.</a:t>
            </a:r>
          </a:p>
          <a:p>
            <a:pPr>
              <a:buFontTx/>
              <a:buNone/>
            </a:pPr>
            <a:endParaRPr lang="en-US" altLang="en-US" sz="2800" dirty="0"/>
          </a:p>
          <a:p>
            <a:endParaRPr lang="en-US" dirty="0"/>
          </a:p>
        </p:txBody>
      </p:sp>
    </p:spTree>
    <p:extLst>
      <p:ext uri="{BB962C8B-B14F-4D97-AF65-F5344CB8AC3E}">
        <p14:creationId xmlns:p14="http://schemas.microsoft.com/office/powerpoint/2010/main" val="169959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39AF9B8-70FC-1042-8046-3D2B7CCFD1DD}"/>
              </a:ext>
            </a:extLst>
          </p:cNvPr>
          <p:cNvPicPr>
            <a:picLocks noChangeAspect="1"/>
          </p:cNvPicPr>
          <p:nvPr/>
        </p:nvPicPr>
        <p:blipFill>
          <a:blip r:embed="rId2"/>
          <a:stretch>
            <a:fillRect/>
          </a:stretch>
        </p:blipFill>
        <p:spPr>
          <a:xfrm>
            <a:off x="2940516" y="360947"/>
            <a:ext cx="6121669" cy="5101390"/>
          </a:xfrm>
          <a:prstGeom prst="rect">
            <a:avLst/>
          </a:prstGeom>
        </p:spPr>
      </p:pic>
    </p:spTree>
    <p:extLst>
      <p:ext uri="{BB962C8B-B14F-4D97-AF65-F5344CB8AC3E}">
        <p14:creationId xmlns:p14="http://schemas.microsoft.com/office/powerpoint/2010/main" val="24958308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269</Words>
  <Application>Microsoft Office PowerPoint</Application>
  <PresentationFormat>Widescreen</PresentationFormat>
  <Paragraphs>66</Paragraphs>
  <Slides>13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Impact</vt:lpstr>
      <vt:lpstr>Perpetua</vt:lpstr>
      <vt:lpstr>Times New Roman</vt:lpstr>
      <vt:lpstr>X-Files</vt:lpstr>
      <vt:lpstr>Main Event</vt:lpstr>
      <vt:lpstr>Cold Case: Julius Caesar</vt:lpstr>
      <vt:lpstr>First 10</vt:lpstr>
      <vt:lpstr>PowerPoint Presentation</vt:lpstr>
      <vt:lpstr>Suspects</vt:lpstr>
      <vt:lpstr>Game Plan: </vt:lpstr>
      <vt:lpstr>PowerPoint Presentation</vt:lpstr>
      <vt:lpstr>PowerPoint Presentation</vt:lpstr>
      <vt:lpstr>Indictment</vt:lpstr>
      <vt:lpstr>PowerPoint Presentation</vt:lpstr>
      <vt:lpstr>Groupings</vt:lpstr>
      <vt:lpstr>Exhibit E : Medical Examiner</vt:lpstr>
      <vt:lpstr>Exhibit H:  Dr. Burzstajn Interview</vt:lpstr>
      <vt:lpstr>Exhibit F : Transcript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Case: Julius Caesar</dc:title>
  <dc:creator>Jade Borduin</dc:creator>
  <cp:lastModifiedBy>Natasha Beemon</cp:lastModifiedBy>
  <cp:revision>13</cp:revision>
  <dcterms:created xsi:type="dcterms:W3CDTF">2019-01-24T02:57:18Z</dcterms:created>
  <dcterms:modified xsi:type="dcterms:W3CDTF">2019-01-24T14:00:31Z</dcterms:modified>
</cp:coreProperties>
</file>